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76" r:id="rId7"/>
    <p:sldId id="298" r:id="rId8"/>
    <p:sldId id="299" r:id="rId9"/>
    <p:sldId id="371" r:id="rId10"/>
    <p:sldId id="304" r:id="rId11"/>
    <p:sldId id="305" r:id="rId12"/>
    <p:sldId id="391" r:id="rId13"/>
    <p:sldId id="392" r:id="rId14"/>
    <p:sldId id="393" r:id="rId15"/>
    <p:sldId id="394" r:id="rId16"/>
    <p:sldId id="395" r:id="rId17"/>
    <p:sldId id="311" r:id="rId18"/>
    <p:sldId id="312" r:id="rId19"/>
    <p:sldId id="313" r:id="rId20"/>
    <p:sldId id="314" r:id="rId21"/>
    <p:sldId id="315" r:id="rId22"/>
    <p:sldId id="368" r:id="rId23"/>
    <p:sldId id="321" r:id="rId24"/>
    <p:sldId id="318" r:id="rId25"/>
  </p:sldIdLst>
  <p:sldSz cx="12192000" cy="6858000"/>
  <p:notesSz cx="6858000" cy="9144000"/>
  <p:embeddedFontLst>
    <p:embeddedFont>
      <p:font typeface="微软雅黑" panose="020B0503020204020204" charset="-122"/>
      <p:regular r:id="rId29"/>
    </p:embeddedFont>
    <p:embeddedFont>
      <p:font typeface="Calibri" panose="020F0502020204030204"/>
      <p:regular r:id="rId30"/>
      <p:bold r:id="rId31"/>
      <p:italic r:id="rId32"/>
      <p:bold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F57"/>
    <a:srgbClr val="0115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66.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61B3A-E7F1-407C-A964-03237EC30C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19BDF-7FFF-4586-A201-6E4E2E1DAE7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16DD7-6795-4212-A327-F2BD6B16E0D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58265-9648-489A-BCF9-0D31EC8EA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image" Target="../media/image14.jpeg"/><Relationship Id="rId7" Type="http://schemas.openxmlformats.org/officeDocument/2006/relationships/tags" Target="../tags/tag61.xml"/><Relationship Id="rId6" Type="http://schemas.openxmlformats.org/officeDocument/2006/relationships/image" Target="../media/image13.jpeg"/><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7" Type="http://schemas.openxmlformats.org/officeDocument/2006/relationships/notesSlide" Target="../notesSlides/notesSlide4.xml"/><Relationship Id="rId16" Type="http://schemas.openxmlformats.org/officeDocument/2006/relationships/slideLayout" Target="../slideLayouts/slideLayout6.xml"/><Relationship Id="rId15" Type="http://schemas.openxmlformats.org/officeDocument/2006/relationships/tags" Target="../tags/tag65.xml"/><Relationship Id="rId14" Type="http://schemas.openxmlformats.org/officeDocument/2006/relationships/image" Target="../media/image17.jpeg"/><Relationship Id="rId13" Type="http://schemas.openxmlformats.org/officeDocument/2006/relationships/tags" Target="../tags/tag64.xml"/><Relationship Id="rId12" Type="http://schemas.openxmlformats.org/officeDocument/2006/relationships/image" Target="../media/image16.jpeg"/><Relationship Id="rId11" Type="http://schemas.openxmlformats.org/officeDocument/2006/relationships/tags" Target="../tags/tag63.xml"/><Relationship Id="rId10" Type="http://schemas.openxmlformats.org/officeDocument/2006/relationships/image" Target="../media/image15.jpeg"/><Relationship Id="rId1" Type="http://schemas.openxmlformats.org/officeDocument/2006/relationships/tags" Target="../tags/tag56.xml"/></Relationships>
</file>

<file path=ppt/slides/_rels/slide11.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tags" Target="../tags/tag72.xml"/><Relationship Id="rId7" Type="http://schemas.openxmlformats.org/officeDocument/2006/relationships/image" Target="../media/image18.png"/><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2" Type="http://schemas.openxmlformats.org/officeDocument/2006/relationships/notesSlide" Target="../notesSlides/notesSlide5.xml"/><Relationship Id="rId11" Type="http://schemas.openxmlformats.org/officeDocument/2006/relationships/slideLayout" Target="../slideLayouts/slideLayout6.xml"/><Relationship Id="rId10" Type="http://schemas.openxmlformats.org/officeDocument/2006/relationships/tags" Target="../tags/tag73.xml"/><Relationship Id="rId1" Type="http://schemas.openxmlformats.org/officeDocument/2006/relationships/tags" Target="../tags/tag66.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6.xml"/><Relationship Id="rId7" Type="http://schemas.openxmlformats.org/officeDocument/2006/relationships/tags" Target="../tags/tag79.xml"/><Relationship Id="rId6" Type="http://schemas.openxmlformats.org/officeDocument/2006/relationships/image" Target="../media/image20.jpeg"/><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tags" Target="../tags/tag86.xml"/><Relationship Id="rId7" Type="http://schemas.openxmlformats.org/officeDocument/2006/relationships/image" Target="../media/image21.jpeg"/><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2" Type="http://schemas.openxmlformats.org/officeDocument/2006/relationships/notesSlide" Target="../notesSlides/notesSlide7.xml"/><Relationship Id="rId11" Type="http://schemas.openxmlformats.org/officeDocument/2006/relationships/slideLayout" Target="../slideLayouts/slideLayout6.xml"/><Relationship Id="rId10" Type="http://schemas.openxmlformats.org/officeDocument/2006/relationships/tags" Target="../tags/tag87.xml"/><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93.xml"/><Relationship Id="rId6" Type="http://schemas.openxmlformats.org/officeDocument/2006/relationships/image" Target="../media/image23.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00.xml"/><Relationship Id="rId6" Type="http://schemas.openxmlformats.org/officeDocument/2006/relationships/image" Target="../media/image24.png"/><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0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18.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4" Type="http://schemas.openxmlformats.org/officeDocument/2006/relationships/slideLayout" Target="../slideLayouts/slideLayout6.xml"/><Relationship Id="rId33" Type="http://schemas.openxmlformats.org/officeDocument/2006/relationships/tags" Target="../tags/tag138.xml"/><Relationship Id="rId32" Type="http://schemas.openxmlformats.org/officeDocument/2006/relationships/tags" Target="../tags/tag137.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tags" Target="../tags/tag108.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1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6" Type="http://schemas.openxmlformats.org/officeDocument/2006/relationships/slideLayout" Target="../slideLayouts/slideLayout6.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59.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64.xml"/><Relationship Id="rId5" Type="http://schemas.openxmlformats.org/officeDocument/2006/relationships/image" Target="../media/image29.png"/><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6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4.jpeg"/><Relationship Id="rId5" Type="http://schemas.openxmlformats.org/officeDocument/2006/relationships/tags" Target="../tags/tag13.xml"/><Relationship Id="rId4" Type="http://schemas.openxmlformats.org/officeDocument/2006/relationships/image" Target="../media/image3.png"/><Relationship Id="rId3" Type="http://schemas.openxmlformats.org/officeDocument/2006/relationships/tags" Target="../tags/tag12.xml"/><Relationship Id="rId2" Type="http://schemas.openxmlformats.org/officeDocument/2006/relationships/tags" Target="../tags/tag11.xml"/><Relationship Id="rId13" Type="http://schemas.openxmlformats.org/officeDocument/2006/relationships/slideLayout" Target="../slideLayouts/slideLayout6.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7" Type="http://schemas.openxmlformats.org/officeDocument/2006/relationships/slideLayout" Target="../slideLayouts/slideLayout6.xml"/><Relationship Id="rId16" Type="http://schemas.openxmlformats.org/officeDocument/2006/relationships/tags" Target="../tags/tag33.xml"/><Relationship Id="rId15" Type="http://schemas.openxmlformats.org/officeDocument/2006/relationships/image" Target="../media/image7.png"/><Relationship Id="rId14"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8" Type="http://schemas.openxmlformats.org/officeDocument/2006/relationships/notesSlide" Target="../notesSlides/notesSlide2.xml"/><Relationship Id="rId17" Type="http://schemas.openxmlformats.org/officeDocument/2006/relationships/slideLayout" Target="../slideLayouts/slideLayout6.xml"/><Relationship Id="rId16" Type="http://schemas.openxmlformats.org/officeDocument/2006/relationships/tags" Target="../tags/tag46.xml"/><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11.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2" Type="http://schemas.openxmlformats.org/officeDocument/2006/relationships/notesSlide" Target="../notesSlides/notesSlide3.xml"/><Relationship Id="rId11" Type="http://schemas.openxmlformats.org/officeDocument/2006/relationships/slideLayout" Target="../slideLayouts/slideLayout6.xml"/><Relationship Id="rId10" Type="http://schemas.openxmlformats.org/officeDocument/2006/relationships/tags" Target="../tags/tag55.xml"/><Relationship Id="rId1" Type="http://schemas.openxmlformats.org/officeDocument/2006/relationships/tags" Target="../tags/tag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505" y="1234440"/>
            <a:ext cx="7628255" cy="2953385"/>
          </a:xfrm>
          <a:prstGeom prst="rect">
            <a:avLst/>
          </a:prstGeom>
          <a:noFill/>
        </p:spPr>
        <p:txBody>
          <a:bodyPr wrap="square" rtlCol="0">
            <a:spAutoFit/>
          </a:bodyPr>
          <a:lstStyle/>
          <a:p>
            <a:pPr indent="0" algn="ctr" fontAlgn="auto">
              <a:lnSpc>
                <a:spcPct val="150000"/>
              </a:lnSpc>
            </a:pPr>
            <a:r>
              <a:rPr lang="zh-CN" altLang="en-US" sz="8000" dirty="0">
                <a:solidFill>
                  <a:srgbClr val="011557"/>
                </a:solidFill>
                <a:effectLst>
                  <a:reflection blurRad="6350" stA="36000" endA="300" endPos="15000" dist="63500" dir="5400000" sy="-100000" algn="bl" rotWithShape="0"/>
                </a:effectLst>
                <a:latin typeface="汉仪综艺体简" panose="02010600000101010101" charset="-122"/>
                <a:ea typeface="汉仪综艺体简" panose="02010600000101010101" charset="-122"/>
                <a:cs typeface="微软雅黑" panose="020B0503020204020204" charset="-122"/>
                <a:sym typeface="+mn-ea"/>
              </a:rPr>
              <a:t>众里寻他</a:t>
            </a:r>
            <a:endParaRPr lang="zh-CN" altLang="en-US" sz="8000" dirty="0">
              <a:solidFill>
                <a:srgbClr val="011557"/>
              </a:solidFill>
              <a:effectLst>
                <a:outerShdw blurRad="38100" dist="38100" dir="2700000" algn="tl">
                  <a:srgbClr val="000000">
                    <a:alpha val="43137"/>
                  </a:srgbClr>
                </a:outerShdw>
              </a:effectLst>
              <a:latin typeface="汉仪综艺体简" panose="02010600000101010101" charset="-122"/>
              <a:ea typeface="汉仪综艺体简" panose="02010600000101010101" charset="-122"/>
              <a:cs typeface="微软雅黑" panose="020B0503020204020204" charset="-122"/>
              <a:sym typeface="+mn-ea"/>
            </a:endParaRPr>
          </a:p>
          <a:p>
            <a:pPr indent="0" algn="ctr" fontAlgn="auto">
              <a:lnSpc>
                <a:spcPct val="150000"/>
              </a:lnSpc>
            </a:pPr>
            <a:r>
              <a:rPr lang="zh-CN" altLang="en-US" sz="4400" dirty="0">
                <a:solidFill>
                  <a:srgbClr val="B48F57"/>
                </a:solidFill>
                <a:latin typeface="汉仪综艺体简" panose="02010600000101010101" charset="-122"/>
                <a:ea typeface="汉仪综艺体简" panose="02010600000101010101" charset="-122"/>
                <a:cs typeface="微软雅黑" panose="020B0503020204020204" charset="-122"/>
                <a:sym typeface="+mn-ea"/>
              </a:rPr>
              <a:t>智能简历解析系统</a:t>
            </a:r>
            <a:endParaRPr lang="zh-CN" altLang="en-US" sz="4400" dirty="0">
              <a:solidFill>
                <a:srgbClr val="B48F57"/>
              </a:solidFill>
              <a:latin typeface="汉仪综艺体简" panose="02010600000101010101" charset="-122"/>
              <a:ea typeface="汉仪综艺体简" panose="02010600000101010101" charset="-122"/>
              <a:cs typeface="微软雅黑" panose="020B0503020204020204" charset="-122"/>
              <a:sym typeface="+mn-ea"/>
            </a:endParaRP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173355" y="179070"/>
            <a:ext cx="546735" cy="443865"/>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38791" y="-1413562"/>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9"/>
          <p:cNvSpPr/>
          <p:nvPr/>
        </p:nvSpPr>
        <p:spPr>
          <a:xfrm>
            <a:off x="720090" y="4695825"/>
            <a:ext cx="3375660" cy="3816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cs typeface="+mn-ea"/>
                <a:sym typeface="+mn-lt"/>
              </a:rPr>
              <a:t>参赛者：李宇森，金晨光，邢淏喆</a:t>
            </a:r>
            <a:endParaRPr lang="zh-CN" altLang="en-US" sz="1600" dirty="0">
              <a:solidFill>
                <a:schemeClr val="bg1"/>
              </a:solidFill>
              <a:latin typeface="微软雅黑" panose="020B0503020204020204" charset="-122"/>
              <a:ea typeface="微软雅黑" panose="020B0503020204020204" charset="-122"/>
              <a:cs typeface="+mn-ea"/>
              <a:sym typeface="+mn-lt"/>
            </a:endParaRPr>
          </a:p>
        </p:txBody>
      </p:sp>
      <p:sp>
        <p:nvSpPr>
          <p:cNvPr id="14" name="矩形: 圆角 20"/>
          <p:cNvSpPr/>
          <p:nvPr/>
        </p:nvSpPr>
        <p:spPr>
          <a:xfrm>
            <a:off x="4479925" y="4695825"/>
            <a:ext cx="1903095" cy="3816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cs typeface="+mn-ea"/>
                <a:sym typeface="+mn-lt"/>
              </a:rPr>
              <a:t>时间：</a:t>
            </a:r>
            <a:r>
              <a:rPr lang="en-US" altLang="zh-CN" sz="1600" dirty="0">
                <a:solidFill>
                  <a:schemeClr val="bg1"/>
                </a:solidFill>
                <a:latin typeface="微软雅黑" panose="020B0503020204020204" charset="-122"/>
                <a:ea typeface="微软雅黑" panose="020B0503020204020204" charset="-122"/>
                <a:cs typeface="+mn-ea"/>
                <a:sym typeface="+mn-lt"/>
              </a:rPr>
              <a:t>2023.7.10</a:t>
            </a:r>
            <a:endParaRPr lang="en-US" altLang="zh-CN" sz="1600"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349375"/>
            <a:chOff x="330200" y="1116965"/>
            <a:chExt cx="5080000" cy="1349375"/>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简历与岗位</a:t>
              </a: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上传</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829945"/>
            </a:xfrm>
            <a:prstGeom prst="rect">
              <a:avLst/>
            </a:prstGeom>
            <a:noFill/>
            <a:ln w="9525">
              <a:noFill/>
            </a:ln>
          </p:spPr>
          <p:txBody>
            <a:bodyPr>
              <a:noAutofit/>
            </a:bodyPr>
            <a:lstStyle/>
            <a:p>
              <a:pPr marL="285750" indent="-285750" algn="just"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使用此功能</a:t>
              </a:r>
              <a:r>
                <a:rPr lang="zh-CN" altLang="en-US" sz="1600" b="0" dirty="0">
                  <a:latin typeface="微软雅黑" panose="020B0503020204020204" charset="-122"/>
                  <a:ea typeface="微软雅黑" panose="020B0503020204020204" charset="-122"/>
                  <a:cs typeface="微软雅黑" panose="020B0503020204020204" charset="-122"/>
                </a:rPr>
                <a:t>时，用户</a:t>
              </a:r>
              <a:r>
                <a:rPr lang="zh-CN" altLang="en-US" sz="1600" b="0" dirty="0">
                  <a:latin typeface="微软雅黑" panose="020B0503020204020204" charset="-122"/>
                  <a:ea typeface="微软雅黑" panose="020B0503020204020204" charset="-122"/>
                  <a:cs typeface="微软雅黑" panose="020B0503020204020204" charset="-122"/>
                </a:rPr>
                <a:t>需要先选择自己要上传数据的类型，系统会根据用户选择上传的类型来展示相关上传界面。</a:t>
              </a:r>
              <a:endParaRPr lang="zh-CN" altLang="en-US" sz="1600" b="0" dirty="0">
                <a:latin typeface="微软雅黑" panose="020B0503020204020204" charset="-122"/>
                <a:ea typeface="微软雅黑" panose="020B0503020204020204" charset="-122"/>
                <a:cs typeface="微软雅黑" panose="020B0503020204020204" charset="-122"/>
              </a:endParaRPr>
            </a:p>
          </p:txBody>
        </p:sp>
      </p:grpSp>
      <p:sp>
        <p:nvSpPr>
          <p:cNvPr id="12" name="文本框 11"/>
          <p:cNvSpPr txBox="1"/>
          <p:nvPr>
            <p:custDataLst>
              <p:tags r:id="rId4"/>
            </p:custDataLst>
          </p:nvPr>
        </p:nvSpPr>
        <p:spPr>
          <a:xfrm>
            <a:off x="3571240" y="2517775"/>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简历及</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岗位上传</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6" name="图片 4"/>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35940" y="3276600"/>
            <a:ext cx="3105150" cy="1553845"/>
          </a:xfrm>
          <a:prstGeom prst="rect">
            <a:avLst/>
          </a:prstGeom>
          <a:noFill/>
          <a:ln>
            <a:noFill/>
          </a:ln>
        </p:spPr>
      </p:pic>
      <p:pic>
        <p:nvPicPr>
          <p:cNvPr id="1659171976" name="图片 5"/>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262755" y="3272790"/>
            <a:ext cx="3180080" cy="1597660"/>
          </a:xfrm>
          <a:prstGeom prst="rect">
            <a:avLst/>
          </a:prstGeom>
          <a:noFill/>
          <a:ln>
            <a:noFill/>
          </a:ln>
        </p:spPr>
      </p:pic>
      <p:pic>
        <p:nvPicPr>
          <p:cNvPr id="719014949" name="图片 6"/>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218170" y="3275965"/>
            <a:ext cx="2950210" cy="1484630"/>
          </a:xfrm>
          <a:prstGeom prst="rect">
            <a:avLst/>
          </a:prstGeom>
          <a:noFill/>
          <a:ln>
            <a:noFill/>
          </a:ln>
        </p:spPr>
      </p:pic>
      <p:pic>
        <p:nvPicPr>
          <p:cNvPr id="2100621950" name="图片 7"/>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5940" y="5016500"/>
            <a:ext cx="3117850" cy="1578610"/>
          </a:xfrm>
          <a:prstGeom prst="rect">
            <a:avLst/>
          </a:prstGeom>
          <a:noFill/>
          <a:ln>
            <a:noFill/>
          </a:ln>
        </p:spPr>
      </p:pic>
      <p:pic>
        <p:nvPicPr>
          <p:cNvPr id="541580867" name="图片 8"/>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262755" y="5016500"/>
            <a:ext cx="3207385" cy="1611630"/>
          </a:xfrm>
          <a:prstGeom prst="rect">
            <a:avLst/>
          </a:prstGeom>
          <a:noFill/>
          <a:ln>
            <a:noFill/>
          </a:ln>
        </p:spPr>
      </p:pic>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365250"/>
            <a:chOff x="330200" y="1116965"/>
            <a:chExt cx="5080000" cy="1365250"/>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上传信息</a:t>
              </a: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查看</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845820"/>
            </a:xfrm>
            <a:prstGeom prst="rect">
              <a:avLst/>
            </a:prstGeom>
            <a:noFill/>
            <a:ln w="9525">
              <a:noFill/>
            </a:ln>
          </p:spPr>
          <p:txBody>
            <a:bodyPr>
              <a:noAutofit/>
            </a:bodyPr>
            <a:lstStyle/>
            <a:p>
              <a:pPr marL="285750" indent="-285750" algn="just"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此功能为用户展示用户上传的简历以及岗位的整体浏览信息，用户可通过点击选择进入</a:t>
              </a:r>
              <a:r>
                <a:rPr lang="zh-CN" altLang="en-US" sz="1600" b="0" dirty="0">
                  <a:latin typeface="微软雅黑" panose="020B0503020204020204" charset="-122"/>
                  <a:ea typeface="微软雅黑" panose="020B0503020204020204" charset="-122"/>
                  <a:cs typeface="微软雅黑" panose="020B0503020204020204" charset="-122"/>
                </a:rPr>
                <a:t>相关岗位或简历详情页。</a:t>
              </a:r>
              <a:endParaRPr lang="zh-CN" altLang="en-US" sz="1600" b="0" dirty="0">
                <a:latin typeface="微软雅黑" panose="020B0503020204020204" charset="-122"/>
                <a:ea typeface="微软雅黑" panose="020B0503020204020204" charset="-122"/>
                <a:cs typeface="微软雅黑" panose="020B0503020204020204" charset="-122"/>
              </a:endParaRPr>
            </a:p>
          </p:txBody>
        </p:sp>
      </p:grpSp>
      <p:sp>
        <p:nvSpPr>
          <p:cNvPr id="12" name="文本框 11"/>
          <p:cNvSpPr txBox="1"/>
          <p:nvPr>
            <p:custDataLst>
              <p:tags r:id="rId4"/>
            </p:custDataLst>
          </p:nvPr>
        </p:nvSpPr>
        <p:spPr>
          <a:xfrm>
            <a:off x="445135" y="2531745"/>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简历信息</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查看界面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 name="文本框 7"/>
          <p:cNvSpPr txBox="1"/>
          <p:nvPr>
            <p:custDataLst>
              <p:tags r:id="rId5"/>
            </p:custDataLst>
          </p:nvPr>
        </p:nvSpPr>
        <p:spPr>
          <a:xfrm>
            <a:off x="6298565" y="2531745"/>
            <a:ext cx="4830445" cy="527685"/>
          </a:xfrm>
          <a:prstGeom prst="rect">
            <a:avLst/>
          </a:prstGeom>
          <a:solidFill>
            <a:srgbClr val="B48F57"/>
          </a:solidFill>
          <a:ln w="9525">
            <a:noFill/>
          </a:ln>
        </p:spPr>
        <p:txBody>
          <a:bodyPr wrap="square">
            <a:noAutofit/>
          </a:bodyPr>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岗位信息</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查看界面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109491001" name="图片 9"/>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5135" y="3398520"/>
            <a:ext cx="4830445" cy="2595880"/>
          </a:xfrm>
          <a:prstGeom prst="rect">
            <a:avLst/>
          </a:prstGeom>
          <a:noFill/>
          <a:ln>
            <a:noFill/>
          </a:ln>
        </p:spPr>
      </p:pic>
      <p:pic>
        <p:nvPicPr>
          <p:cNvPr id="1146424128" name="图片 10"/>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298565" y="3412490"/>
            <a:ext cx="4830445" cy="1730375"/>
          </a:xfrm>
          <a:prstGeom prst="rect">
            <a:avLst/>
          </a:prstGeom>
          <a:noFill/>
          <a:ln>
            <a:noFill/>
          </a:ln>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038860"/>
            <a:chOff x="330200" y="1116965"/>
            <a:chExt cx="5080000" cy="1038860"/>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岗位详情</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519430"/>
            </a:xfrm>
            <a:prstGeom prst="rect">
              <a:avLst/>
            </a:prstGeom>
            <a:noFill/>
            <a:ln w="9525">
              <a:noFill/>
            </a:ln>
          </p:spPr>
          <p:txBody>
            <a:bodyPr>
              <a:noAutofit/>
            </a:bodyPr>
            <a:lstStyle/>
            <a:p>
              <a:pPr marL="285750" indent="-285750" algn="ctr"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用户可通过该</a:t>
              </a:r>
              <a:r>
                <a:rPr lang="zh-CN" altLang="en-US" sz="1600" b="0" dirty="0">
                  <a:latin typeface="微软雅黑" panose="020B0503020204020204" charset="-122"/>
                  <a:ea typeface="微软雅黑" panose="020B0503020204020204" charset="-122"/>
                  <a:cs typeface="微软雅黑" panose="020B0503020204020204" charset="-122"/>
                </a:rPr>
                <a:t>功能查看岗位详情信息。</a:t>
              </a:r>
              <a:endParaRPr lang="zh-CN" altLang="en-US" sz="1600" b="0" dirty="0">
                <a:latin typeface="微软雅黑" panose="020B0503020204020204" charset="-122"/>
                <a:ea typeface="微软雅黑" panose="020B0503020204020204" charset="-122"/>
                <a:cs typeface="微软雅黑" panose="020B0503020204020204" charset="-122"/>
              </a:endParaRPr>
            </a:p>
          </p:txBody>
        </p:sp>
      </p:grpSp>
      <p:sp>
        <p:nvSpPr>
          <p:cNvPr id="12" name="文本框 11"/>
          <p:cNvSpPr txBox="1"/>
          <p:nvPr>
            <p:custDataLst>
              <p:tags r:id="rId4"/>
            </p:custDataLst>
          </p:nvPr>
        </p:nvSpPr>
        <p:spPr>
          <a:xfrm>
            <a:off x="3571240" y="2192655"/>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岗位详情</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578993007" name="图片 11"/>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688590" y="3045460"/>
            <a:ext cx="6855460" cy="3372485"/>
          </a:xfrm>
          <a:prstGeom prst="rect">
            <a:avLst/>
          </a:prstGeom>
          <a:noFill/>
          <a:ln>
            <a:noFill/>
          </a:ln>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365250"/>
            <a:chOff x="330200" y="1116965"/>
            <a:chExt cx="5080000" cy="1365250"/>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简历信息及分析</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845820"/>
            </a:xfrm>
            <a:prstGeom prst="rect">
              <a:avLst/>
            </a:prstGeom>
            <a:noFill/>
            <a:ln w="9525">
              <a:noFill/>
            </a:ln>
          </p:spPr>
          <p:txBody>
            <a:bodyPr>
              <a:noAutofit/>
            </a:bodyPr>
            <a:lstStyle/>
            <a:p>
              <a:pPr marL="285750" indent="-285750" algn="l" fontAlgn="auto">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mn-ea"/>
                </a:rPr>
                <a:t>用户可通过该功能查看岗位详情信息，并且可以通过在选择框选择岗位来对简历进行</a:t>
              </a:r>
              <a:r>
                <a:rPr lang="zh-CN" altLang="en-US" sz="1600" dirty="0">
                  <a:latin typeface="微软雅黑" panose="020B0503020204020204" charset="-122"/>
                  <a:ea typeface="微软雅黑" panose="020B0503020204020204" charset="-122"/>
                  <a:cs typeface="微软雅黑" panose="020B0503020204020204" charset="-122"/>
                  <a:sym typeface="+mn-ea"/>
                </a:rPr>
                <a:t>分析。</a:t>
              </a:r>
              <a:endParaRPr lang="zh-CN" altLang="en-US" sz="1600" dirty="0">
                <a:latin typeface="微软雅黑" panose="020B0503020204020204" charset="-122"/>
                <a:ea typeface="微软雅黑" panose="020B0503020204020204" charset="-122"/>
                <a:cs typeface="微软雅黑" panose="020B0503020204020204" charset="-122"/>
                <a:sym typeface="+mn-ea"/>
              </a:endParaRPr>
            </a:p>
          </p:txBody>
        </p:sp>
      </p:grpSp>
      <p:sp>
        <p:nvSpPr>
          <p:cNvPr id="12" name="文本框 11"/>
          <p:cNvSpPr txBox="1"/>
          <p:nvPr>
            <p:custDataLst>
              <p:tags r:id="rId4"/>
            </p:custDataLst>
          </p:nvPr>
        </p:nvSpPr>
        <p:spPr>
          <a:xfrm>
            <a:off x="445135" y="2531745"/>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简历</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详情界面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 name="文本框 7"/>
          <p:cNvSpPr txBox="1"/>
          <p:nvPr>
            <p:custDataLst>
              <p:tags r:id="rId5"/>
            </p:custDataLst>
          </p:nvPr>
        </p:nvSpPr>
        <p:spPr>
          <a:xfrm>
            <a:off x="6298565" y="2531745"/>
            <a:ext cx="4830445" cy="527685"/>
          </a:xfrm>
          <a:prstGeom prst="rect">
            <a:avLst/>
          </a:prstGeom>
          <a:solidFill>
            <a:srgbClr val="B48F57"/>
          </a:solidFill>
          <a:ln w="9525">
            <a:noFill/>
          </a:ln>
        </p:spPr>
        <p:txBody>
          <a:bodyPr wrap="square">
            <a:noAutofit/>
          </a:bodyPr>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简历</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分析界面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202067636" name="图片 1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57835" y="3477260"/>
            <a:ext cx="4817745" cy="2570480"/>
          </a:xfrm>
          <a:prstGeom prst="rect">
            <a:avLst/>
          </a:prstGeom>
          <a:noFill/>
          <a:ln>
            <a:noFill/>
          </a:ln>
        </p:spPr>
      </p:pic>
      <p:pic>
        <p:nvPicPr>
          <p:cNvPr id="193943072" name="图片 13"/>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298565" y="3477260"/>
            <a:ext cx="4830445" cy="2585085"/>
          </a:xfrm>
          <a:prstGeom prst="rect">
            <a:avLst/>
          </a:prstGeom>
          <a:noFill/>
          <a:ln>
            <a:noFill/>
          </a:ln>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038860"/>
            <a:chOff x="330200" y="1116965"/>
            <a:chExt cx="5080000" cy="1038860"/>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岗位</a:t>
              </a: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匹配</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519430"/>
            </a:xfrm>
            <a:prstGeom prst="rect">
              <a:avLst/>
            </a:prstGeom>
            <a:noFill/>
            <a:ln w="9525">
              <a:noFill/>
            </a:ln>
          </p:spPr>
          <p:txBody>
            <a:bodyPr>
              <a:noAutofit/>
            </a:bodyPr>
            <a:lstStyle/>
            <a:p>
              <a:pPr marL="285750" indent="-285750" algn="l"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用户可通过</a:t>
              </a:r>
              <a:r>
                <a:rPr lang="zh-CN" altLang="en-US" sz="1600" b="0" dirty="0">
                  <a:latin typeface="微软雅黑" panose="020B0503020204020204" charset="-122"/>
                  <a:ea typeface="微软雅黑" panose="020B0503020204020204" charset="-122"/>
                  <a:cs typeface="微软雅黑" panose="020B0503020204020204" charset="-122"/>
                </a:rPr>
                <a:t>此功能选择条件对上传简历进行分析比较，系统会匹配出最契合条件的十个简历展示。</a:t>
              </a:r>
              <a:endParaRPr lang="zh-CN" altLang="en-US" sz="1600" b="0" dirty="0">
                <a:latin typeface="微软雅黑" panose="020B0503020204020204" charset="-122"/>
                <a:ea typeface="微软雅黑" panose="020B0503020204020204" charset="-122"/>
                <a:cs typeface="微软雅黑" panose="020B0503020204020204" charset="-122"/>
              </a:endParaRPr>
            </a:p>
          </p:txBody>
        </p:sp>
      </p:grpSp>
      <p:sp>
        <p:nvSpPr>
          <p:cNvPr id="12" name="文本框 11"/>
          <p:cNvSpPr txBox="1"/>
          <p:nvPr>
            <p:custDataLst>
              <p:tags r:id="rId4"/>
            </p:custDataLst>
          </p:nvPr>
        </p:nvSpPr>
        <p:spPr>
          <a:xfrm>
            <a:off x="3571240" y="2268220"/>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岗位</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匹配界面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668604547" name="图片 14"/>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011170" y="3004820"/>
            <a:ext cx="6090920" cy="3255645"/>
          </a:xfrm>
          <a:prstGeom prst="rect">
            <a:avLst/>
          </a:prstGeom>
          <a:noFill/>
          <a:ln>
            <a:noFill/>
          </a:ln>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iconfont-11208-5297042"/>
          <p:cNvSpPr/>
          <p:nvPr/>
        </p:nvSpPr>
        <p:spPr>
          <a:xfrm>
            <a:off x="8923646" y="1441046"/>
            <a:ext cx="6534817" cy="4356099"/>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993140" y="1677527"/>
            <a:ext cx="6823710" cy="3474826"/>
            <a:chOff x="993140" y="1677527"/>
            <a:chExt cx="6823710" cy="3474826"/>
          </a:xfrm>
        </p:grpSpPr>
        <p:sp>
          <p:nvSpPr>
            <p:cNvPr id="14" name="矩形 13"/>
            <p:cNvSpPr/>
            <p:nvPr/>
          </p:nvSpPr>
          <p:spPr>
            <a:xfrm>
              <a:off x="3648433" y="510663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993140" y="2686050"/>
              <a:ext cx="6823710" cy="1322070"/>
            </a:xfrm>
            <a:prstGeom prst="rect">
              <a:avLst/>
            </a:prstGeom>
            <a:noFill/>
            <a:effectLst/>
          </p:spPr>
          <p:txBody>
            <a:bodyPr wrap="square" rtlCol="0">
              <a:spAutoFit/>
            </a:bodyPr>
            <a:lstStyle/>
            <a:p>
              <a:pPr algn="dist"/>
              <a:r>
                <a:rPr lang="zh-CN" altLang="en-US"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关键技术</a:t>
              </a:r>
              <a:endParaRPr lang="zh-CN" altLang="en-US"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12" name="文本框 11"/>
            <p:cNvSpPr txBox="1"/>
            <p:nvPr/>
          </p:nvSpPr>
          <p:spPr>
            <a:xfrm>
              <a:off x="2574459" y="1677527"/>
              <a:ext cx="3141345" cy="922020"/>
            </a:xfrm>
            <a:prstGeom prst="rect">
              <a:avLst/>
            </a:prstGeom>
            <a:noFill/>
          </p:spPr>
          <p:txBody>
            <a:bodyPr wrap="none" rtlCol="0">
              <a:spAutoFit/>
            </a:bodyPr>
            <a:lstStyle/>
            <a:p>
              <a:pPr algn="ctr"/>
              <a:r>
                <a:rPr lang="en-US" altLang="zh-CN" sz="5400" b="1" dirty="0">
                  <a:solidFill>
                    <a:schemeClr val="accent2"/>
                  </a:solidFill>
                  <a:latin typeface="微软雅黑" panose="020B0503020204020204" charset="-122"/>
                  <a:ea typeface="微软雅黑" panose="020B0503020204020204" charset="-122"/>
                </a:rPr>
                <a:t>PART-04</a:t>
              </a:r>
              <a:endParaRPr lang="en-US" altLang="zh-CN" sz="5400" b="1" dirty="0">
                <a:solidFill>
                  <a:schemeClr val="accent2"/>
                </a:solidFill>
                <a:latin typeface="微软雅黑" panose="020B0503020204020204" charset="-122"/>
                <a:ea typeface="微软雅黑" panose="020B0503020204020204" charset="-122"/>
              </a:endParaRPr>
            </a:p>
          </p:txBody>
        </p:sp>
        <p:sp>
          <p:nvSpPr>
            <p:cNvPr id="29" name="文本框 28"/>
            <p:cNvSpPr txBox="1"/>
            <p:nvPr>
              <p:custDataLst>
                <p:tags r:id="rId2"/>
              </p:custDataLst>
            </p:nvPr>
          </p:nvSpPr>
          <p:spPr>
            <a:xfrm>
              <a:off x="1637665" y="4144645"/>
              <a:ext cx="5534025" cy="521970"/>
            </a:xfrm>
            <a:prstGeom prst="rect">
              <a:avLst/>
            </a:prstGeom>
            <a:noFill/>
          </p:spPr>
          <p:txBody>
            <a:bodyPr wrap="square" rtlCol="0">
              <a:spAutoFit/>
            </a:bodyPr>
            <a:lstStyle/>
            <a:p>
              <a:pPr algn="dist"/>
              <a:r>
                <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Key Technologies</a:t>
              </a:r>
              <a:endPar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0115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2"/>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101" name="文本框 100"/>
          <p:cNvSpPr txBox="1"/>
          <p:nvPr/>
        </p:nvSpPr>
        <p:spPr>
          <a:xfrm>
            <a:off x="1644015" y="1163955"/>
            <a:ext cx="8903970" cy="368300"/>
          </a:xfrm>
          <a:prstGeom prst="rect">
            <a:avLst/>
          </a:prstGeom>
          <a:noFill/>
          <a:ln w="9525">
            <a:noFill/>
          </a:ln>
        </p:spPr>
        <p:txBody>
          <a:bodyPr wrap="square">
            <a:spAutoFit/>
          </a:bodyPr>
          <a:lstStyle/>
          <a:p>
            <a:pPr indent="355600"/>
            <a:r>
              <a:rPr lang="zh-CN" altLang="en-US" b="0" dirty="0">
                <a:latin typeface="微软雅黑" panose="020B0503020204020204" charset="-122"/>
                <a:ea typeface="微软雅黑" panose="020B0503020204020204" charset="-122"/>
                <a:cs typeface="微软雅黑" panose="020B0503020204020204" charset="-122"/>
              </a:rPr>
              <a:t>众里寻他</a:t>
            </a:r>
            <a:r>
              <a:rPr lang="en-US" b="0" dirty="0">
                <a:latin typeface="微软雅黑" panose="020B0503020204020204" charset="-122"/>
                <a:ea typeface="微软雅黑" panose="020B0503020204020204" charset="-122"/>
                <a:cs typeface="微软雅黑" panose="020B0503020204020204" charset="-122"/>
              </a:rPr>
              <a:t>-</a:t>
            </a:r>
            <a:r>
              <a:rPr lang="zh-CN" b="0" dirty="0">
                <a:latin typeface="微软雅黑" panose="020B0503020204020204" charset="-122"/>
                <a:ea typeface="微软雅黑" panose="020B0503020204020204" charset="-122"/>
                <a:cs typeface="微软雅黑" panose="020B0503020204020204" charset="-122"/>
              </a:rPr>
              <a:t>智能简历解析系统</a:t>
            </a:r>
            <a:r>
              <a:rPr lang="zh-CN" b="0" dirty="0">
                <a:latin typeface="微软雅黑" panose="020B0503020204020204" charset="-122"/>
                <a:ea typeface="微软雅黑" panose="020B0503020204020204" charset="-122"/>
                <a:cs typeface="微软雅黑" panose="020B0503020204020204" charset="-122"/>
              </a:rPr>
              <a:t>，涵盖的关键技术主要包括以下</a:t>
            </a:r>
            <a:r>
              <a:rPr lang="en-US" b="0" dirty="0">
                <a:latin typeface="微软雅黑" panose="020B0503020204020204" charset="-122"/>
                <a:ea typeface="微软雅黑" panose="020B0503020204020204" charset="-122"/>
                <a:cs typeface="微软雅黑" panose="020B0503020204020204" charset="-122"/>
              </a:rPr>
              <a:t>2</a:t>
            </a:r>
            <a:r>
              <a:rPr lang="zh-CN" b="0" dirty="0">
                <a:latin typeface="微软雅黑" panose="020B0503020204020204" charset="-122"/>
                <a:ea typeface="微软雅黑" panose="020B0503020204020204" charset="-122"/>
                <a:cs typeface="微软雅黑" panose="020B0503020204020204" charset="-122"/>
              </a:rPr>
              <a:t>个方面：</a:t>
            </a:r>
            <a:endParaRPr lang="zh-CN" altLang="en-US" b="0" dirty="0">
              <a:latin typeface="微软雅黑" panose="020B0503020204020204" charset="-122"/>
              <a:ea typeface="微软雅黑" panose="020B0503020204020204" charset="-122"/>
              <a:cs typeface="微软雅黑" panose="020B0503020204020204" charset="-122"/>
            </a:endParaRPr>
          </a:p>
        </p:txBody>
      </p:sp>
      <p:sp>
        <p:nvSpPr>
          <p:cNvPr id="6" name="圆角矩形 5"/>
          <p:cNvSpPr/>
          <p:nvPr>
            <p:custDataLst>
              <p:tags r:id="rId4"/>
            </p:custDataLst>
          </p:nvPr>
        </p:nvSpPr>
        <p:spPr>
          <a:xfrm>
            <a:off x="1152525" y="1760855"/>
            <a:ext cx="3624580" cy="439420"/>
          </a:xfrm>
          <a:prstGeom prst="roundRect">
            <a:avLst/>
          </a:prstGeom>
          <a:solidFill>
            <a:srgbClr val="B48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信息归元化处理</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8" name="文本框 7"/>
          <p:cNvSpPr txBox="1"/>
          <p:nvPr/>
        </p:nvSpPr>
        <p:spPr>
          <a:xfrm>
            <a:off x="511175" y="2378710"/>
            <a:ext cx="5080000" cy="1198880"/>
          </a:xfrm>
          <a:prstGeom prst="rect">
            <a:avLst/>
          </a:prstGeom>
          <a:noFill/>
          <a:ln w="15875">
            <a:solidFill>
              <a:schemeClr val="accent1"/>
            </a:solidFill>
          </a:ln>
        </p:spPr>
        <p:txBody>
          <a:bodyPr>
            <a:spAutoFit/>
          </a:bodyPr>
          <a:lstStyle/>
          <a:p>
            <a:pPr indent="0" fontAlgn="auto">
              <a:lnSpc>
                <a:spcPct val="150000"/>
              </a:lnSpc>
            </a:pPr>
            <a:r>
              <a:rPr lang="zh-CN" sz="1600" b="0">
                <a:latin typeface="微软雅黑" panose="020B0503020204020204" charset="-122"/>
                <a:ea typeface="微软雅黑" panose="020B0503020204020204" charset="-122"/>
              </a:rPr>
              <a:t>使用</a:t>
            </a:r>
            <a:r>
              <a:rPr lang="en-US" altLang="zh-CN" sz="1600" b="0">
                <a:latin typeface="微软雅黑" panose="020B0503020204020204" charset="-122"/>
                <a:ea typeface="微软雅黑" panose="020B0503020204020204" charset="-122"/>
              </a:rPr>
              <a:t>BERT</a:t>
            </a:r>
            <a:r>
              <a:rPr lang="zh-CN" altLang="en-US" sz="1600" b="0">
                <a:latin typeface="微软雅黑" panose="020B0503020204020204" charset="-122"/>
                <a:ea typeface="微软雅黑" panose="020B0503020204020204" charset="-122"/>
              </a:rPr>
              <a:t>进行微调后可进行命名实体识别。命名实体识别旨在识别文本中具有特定意义的命名实体，并将其分类为不同的类别，如人名、地名、组织机构名等。</a:t>
            </a:r>
            <a:endParaRPr lang="zh-CN" altLang="en-US" sz="1600" b="0">
              <a:latin typeface="微软雅黑" panose="020B0503020204020204" charset="-122"/>
              <a:ea typeface="微软雅黑" panose="020B0503020204020204" charset="-122"/>
            </a:endParaRPr>
          </a:p>
        </p:txBody>
      </p:sp>
      <p:sp>
        <p:nvSpPr>
          <p:cNvPr id="9" name="文本框 8"/>
          <p:cNvSpPr txBox="1"/>
          <p:nvPr/>
        </p:nvSpPr>
        <p:spPr>
          <a:xfrm>
            <a:off x="511175" y="3755708"/>
            <a:ext cx="5080000" cy="1198880"/>
          </a:xfrm>
          <a:prstGeom prst="rect">
            <a:avLst/>
          </a:prstGeom>
          <a:noFill/>
          <a:ln w="15875">
            <a:solidFill>
              <a:schemeClr val="accent1"/>
            </a:solidFill>
          </a:ln>
        </p:spPr>
        <p:txBody>
          <a:bodyPr>
            <a:spAutoFit/>
          </a:bodyPr>
          <a:lstStyle/>
          <a:p>
            <a:pPr indent="0" fontAlgn="auto">
              <a:lnSpc>
                <a:spcPct val="150000"/>
              </a:lnSpc>
            </a:pPr>
            <a:r>
              <a:rPr lang="zh-CN" sz="1600" b="0">
                <a:latin typeface="微软雅黑" panose="020B0503020204020204" charset="-122"/>
                <a:ea typeface="微软雅黑" panose="020B0503020204020204" charset="-122"/>
              </a:rPr>
              <a:t>后端采用关键字匹配技术，将信息流进行预处理，再结合模型进行深度融合，得到归元化的简历信息。经数据集验证，信息处理准确率高达97.58%。</a:t>
            </a:r>
            <a:endParaRPr lang="zh-CN" sz="1600" b="0">
              <a:latin typeface="微软雅黑" panose="020B0503020204020204" charset="-122"/>
              <a:ea typeface="微软雅黑" panose="020B0503020204020204" charset="-122"/>
            </a:endParaRPr>
          </a:p>
        </p:txBody>
      </p:sp>
      <p:pic>
        <p:nvPicPr>
          <p:cNvPr id="100" name="图片 99"/>
          <p:cNvPicPr/>
          <p:nvPr>
            <p:custDataLst>
              <p:tags r:id="rId5"/>
            </p:custDataLst>
          </p:nvPr>
        </p:nvPicPr>
        <p:blipFill>
          <a:blip r:embed="rId6"/>
          <a:stretch>
            <a:fillRect/>
          </a:stretch>
        </p:blipFill>
        <p:spPr>
          <a:xfrm>
            <a:off x="5960110" y="2047875"/>
            <a:ext cx="5941060" cy="3276600"/>
          </a:xfrm>
          <a:prstGeom prst="rect">
            <a:avLst/>
          </a:prstGeom>
          <a:noFill/>
          <a:ln w="9525">
            <a:noFill/>
          </a:ln>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0115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2"/>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101" name="文本框 100"/>
          <p:cNvSpPr txBox="1"/>
          <p:nvPr/>
        </p:nvSpPr>
        <p:spPr>
          <a:xfrm>
            <a:off x="1649730" y="1039495"/>
            <a:ext cx="8903970" cy="368300"/>
          </a:xfrm>
          <a:prstGeom prst="rect">
            <a:avLst/>
          </a:prstGeom>
          <a:noFill/>
          <a:ln w="9525">
            <a:noFill/>
          </a:ln>
        </p:spPr>
        <p:txBody>
          <a:bodyPr wrap="square">
            <a:spAutoFit/>
          </a:bodyPr>
          <a:lstStyle/>
          <a:p>
            <a:pPr indent="355600"/>
            <a:r>
              <a:rPr lang="zh-CN" altLang="en-US" dirty="0">
                <a:latin typeface="微软雅黑" panose="020B0503020204020204" charset="-122"/>
                <a:ea typeface="微软雅黑" panose="020B0503020204020204" charset="-122"/>
                <a:cs typeface="微软雅黑" panose="020B0503020204020204" charset="-122"/>
                <a:sym typeface="+mn-ea"/>
              </a:rPr>
              <a:t>众里寻他</a:t>
            </a:r>
            <a:r>
              <a:rPr lang="en-US" dirty="0">
                <a:latin typeface="微软雅黑" panose="020B0503020204020204" charset="-122"/>
                <a:ea typeface="微软雅黑" panose="020B0503020204020204" charset="-122"/>
                <a:cs typeface="微软雅黑" panose="020B0503020204020204" charset="-122"/>
                <a:sym typeface="+mn-ea"/>
              </a:rPr>
              <a:t>-</a:t>
            </a:r>
            <a:r>
              <a:rPr lang="zh-CN" dirty="0">
                <a:latin typeface="微软雅黑" panose="020B0503020204020204" charset="-122"/>
                <a:ea typeface="微软雅黑" panose="020B0503020204020204" charset="-122"/>
                <a:cs typeface="微软雅黑" panose="020B0503020204020204" charset="-122"/>
                <a:sym typeface="+mn-ea"/>
              </a:rPr>
              <a:t>智能简历解析系统</a:t>
            </a:r>
            <a:r>
              <a:rPr lang="zh-CN" b="0" dirty="0">
                <a:latin typeface="微软雅黑" panose="020B0503020204020204" charset="-122"/>
                <a:ea typeface="微软雅黑" panose="020B0503020204020204" charset="-122"/>
                <a:cs typeface="微软雅黑" panose="020B0503020204020204" charset="-122"/>
              </a:rPr>
              <a:t>，涵盖的关键技术主要包括以下</a:t>
            </a:r>
            <a:r>
              <a:rPr lang="en-US" b="0" dirty="0">
                <a:latin typeface="微软雅黑" panose="020B0503020204020204" charset="-122"/>
                <a:ea typeface="微软雅黑" panose="020B0503020204020204" charset="-122"/>
                <a:cs typeface="微软雅黑" panose="020B0503020204020204" charset="-122"/>
              </a:rPr>
              <a:t>2</a:t>
            </a:r>
            <a:r>
              <a:rPr lang="zh-CN" b="0" dirty="0">
                <a:latin typeface="微软雅黑" panose="020B0503020204020204" charset="-122"/>
                <a:ea typeface="微软雅黑" panose="020B0503020204020204" charset="-122"/>
                <a:cs typeface="微软雅黑" panose="020B0503020204020204" charset="-122"/>
              </a:rPr>
              <a:t>个方面：</a:t>
            </a:r>
            <a:endParaRPr lang="zh-CN" altLang="en-US" b="0" dirty="0">
              <a:latin typeface="微软雅黑" panose="020B0503020204020204" charset="-122"/>
              <a:ea typeface="微软雅黑" panose="020B0503020204020204" charset="-122"/>
              <a:cs typeface="微软雅黑" panose="020B0503020204020204" charset="-122"/>
            </a:endParaRPr>
          </a:p>
        </p:txBody>
      </p:sp>
      <p:sp>
        <p:nvSpPr>
          <p:cNvPr id="6" name="圆角矩形 5"/>
          <p:cNvSpPr/>
          <p:nvPr>
            <p:custDataLst>
              <p:tags r:id="rId4"/>
            </p:custDataLst>
          </p:nvPr>
        </p:nvSpPr>
        <p:spPr>
          <a:xfrm>
            <a:off x="1144270" y="1686560"/>
            <a:ext cx="3624580" cy="439420"/>
          </a:xfrm>
          <a:prstGeom prst="roundRect">
            <a:avLst/>
          </a:prstGeom>
          <a:solidFill>
            <a:srgbClr val="B48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信息归元化处理</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文本框 4"/>
          <p:cNvSpPr txBox="1"/>
          <p:nvPr/>
        </p:nvSpPr>
        <p:spPr>
          <a:xfrm>
            <a:off x="341630" y="2173605"/>
            <a:ext cx="5269230" cy="3697605"/>
          </a:xfrm>
          <a:prstGeom prst="rect">
            <a:avLst/>
          </a:prstGeom>
          <a:noFill/>
          <a:ln w="22225">
            <a:noFill/>
          </a:ln>
        </p:spPr>
        <p:txBody>
          <a:bodyPr>
            <a:noAutofit/>
          </a:bodyPr>
          <a:lstStyle/>
          <a:p>
            <a:pPr indent="0" algn="ctr" fontAlgn="auto">
              <a:lnSpc>
                <a:spcPct val="150000"/>
              </a:lnSpc>
            </a:pPr>
            <a:r>
              <a:rPr lang="zh-CN" b="1">
                <a:latin typeface="微软雅黑" panose="020B0503020204020204" charset="-122"/>
                <a:ea typeface="微软雅黑" panose="020B0503020204020204" charset="-122"/>
                <a:cs typeface="微软雅黑" panose="020B0503020204020204" charset="-122"/>
              </a:rPr>
              <a:t>在处理各种复杂情况时，我们需要使用一系列先进的技术和工具：</a:t>
            </a:r>
            <a:endParaRPr lang="zh-CN" b="1">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Clr>
                <a:srgbClr val="B48F57"/>
              </a:buClr>
              <a:buFont typeface="Wingdings" panose="05000000000000000000" charset="0"/>
              <a:buChar char="u"/>
            </a:pPr>
            <a:r>
              <a:rPr sz="1600" b="0">
                <a:latin typeface="微软雅黑" panose="020B0503020204020204" charset="-122"/>
                <a:ea typeface="微软雅黑" panose="020B0503020204020204" charset="-122"/>
                <a:cs typeface="微软雅黑" panose="020B0503020204020204" charset="-122"/>
              </a:rPr>
              <a:t>移动云</a:t>
            </a:r>
            <a:r>
              <a:rPr lang="zh-CN" sz="1600" b="0">
                <a:latin typeface="微软雅黑" panose="020B0503020204020204" charset="-122"/>
                <a:ea typeface="微软雅黑" panose="020B0503020204020204" charset="-122"/>
                <a:cs typeface="微软雅黑" panose="020B0503020204020204" charset="-122"/>
              </a:rPr>
              <a:t>上</a:t>
            </a:r>
            <a:r>
              <a:rPr sz="1600" b="0">
                <a:latin typeface="微软雅黑" panose="020B0503020204020204" charset="-122"/>
                <a:ea typeface="微软雅黑" panose="020B0503020204020204" charset="-122"/>
                <a:cs typeface="微软雅黑" panose="020B0503020204020204" charset="-122"/>
              </a:rPr>
              <a:t>大量的人工智能API能力、以及算力资源</a:t>
            </a:r>
            <a:r>
              <a:rPr lang="zh-CN" sz="1600" b="0">
                <a:latin typeface="微软雅黑" panose="020B0503020204020204" charset="-122"/>
                <a:ea typeface="微软雅黑" panose="020B0503020204020204" charset="-122"/>
                <a:cs typeface="微软雅黑" panose="020B0503020204020204" charset="-122"/>
              </a:rPr>
              <a:t>。</a:t>
            </a:r>
            <a:endParaRPr sz="1600" b="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Clr>
                <a:srgbClr val="B48F57"/>
              </a:buClr>
              <a:buFont typeface="Wingdings" panose="05000000000000000000" charset="0"/>
              <a:buChar char="u"/>
            </a:pPr>
            <a:r>
              <a:rPr sz="1600" b="0">
                <a:latin typeface="微软雅黑" panose="020B0503020204020204" charset="-122"/>
                <a:ea typeface="微软雅黑" panose="020B0503020204020204" charset="-122"/>
                <a:cs typeface="微软雅黑" panose="020B0503020204020204" charset="-122"/>
              </a:rPr>
              <a:t>还使用了</a:t>
            </a:r>
            <a:r>
              <a:rPr lang="en-US" sz="1600" b="0">
                <a:latin typeface="微软雅黑" panose="020B0503020204020204" charset="-122"/>
                <a:ea typeface="微软雅黑" panose="020B0503020204020204" charset="-122"/>
                <a:cs typeface="微软雅黑" panose="020B0503020204020204" charset="-122"/>
              </a:rPr>
              <a:t>Huggingface Transformers</a:t>
            </a:r>
            <a:r>
              <a:rPr lang="zh-CN" altLang="en-US" sz="1600" b="0">
                <a:latin typeface="微软雅黑" panose="020B0503020204020204" charset="-122"/>
                <a:ea typeface="微软雅黑" panose="020B0503020204020204" charset="-122"/>
                <a:cs typeface="微软雅黑" panose="020B0503020204020204" charset="-122"/>
              </a:rPr>
              <a:t>进行模型的微调</a:t>
            </a:r>
            <a:r>
              <a:rPr lang="zh-CN" sz="1600" b="0">
                <a:latin typeface="微软雅黑" panose="020B0503020204020204" charset="-122"/>
                <a:ea typeface="微软雅黑" panose="020B0503020204020204" charset="-122"/>
                <a:cs typeface="微软雅黑" panose="020B0503020204020204" charset="-122"/>
              </a:rPr>
              <a:t>。</a:t>
            </a:r>
            <a:endParaRPr sz="1600" b="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Clr>
                <a:srgbClr val="B48F57"/>
              </a:buClr>
              <a:buFont typeface="Wingdings" panose="05000000000000000000" charset="0"/>
              <a:buChar char="u"/>
            </a:pPr>
            <a:r>
              <a:rPr lang="zh-CN" sz="1600" b="0">
                <a:latin typeface="微软雅黑" panose="020B0503020204020204" charset="-122"/>
                <a:ea typeface="微软雅黑" panose="020B0503020204020204" charset="-122"/>
                <a:cs typeface="微软雅黑" panose="020B0503020204020204" charset="-122"/>
              </a:rPr>
              <a:t>在数据存储方面，我们使用了MySQL，mongodb等数据库管理系统，以确保数据的可靠性和安全性。</a:t>
            </a:r>
            <a:endParaRPr lang="zh-CN" sz="1600" b="0">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5541645" y="1679575"/>
            <a:ext cx="6748145" cy="4529455"/>
            <a:chOff x="5541645" y="1679575"/>
            <a:chExt cx="6748145" cy="4529455"/>
          </a:xfrm>
        </p:grpSpPr>
        <p:pic>
          <p:nvPicPr>
            <p:cNvPr id="7" name="http://photo-static-api.fotomore.com/creative/vcg/400/new/VCG41N1095608518.jpg" descr="templates\picture_hover\&amp;pky360_sjzg_VCG41N1095608518&amp;2&amp;src_toppic_inpsrchzd1&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541645" y="1679575"/>
              <a:ext cx="6748145" cy="4529455"/>
            </a:xfrm>
            <a:prstGeom prst="rect">
              <a:avLst/>
            </a:prstGeom>
          </p:spPr>
        </p:pic>
        <p:pic>
          <p:nvPicPr>
            <p:cNvPr id="13" name="http://photo-static-api.fotomore.com/creative/vcg/veer/400/new/VCG41N654079002.jpg" descr="templates\picture_hover\&amp;pky260_sjzg_VCG41N654079002&amp;2&amp;src_toppic_inpsrchzd1&amp;"/>
            <p:cNvPicPr>
              <a:picLocks noChangeAspect="1"/>
            </p:cNvPicPr>
            <p:nvPr/>
          </p:nvPicPr>
          <p:blipFill>
            <a:blip r:embed="rId6"/>
            <a:stretch>
              <a:fillRect/>
            </a:stretch>
          </p:blipFill>
          <p:spPr>
            <a:xfrm>
              <a:off x="6539865" y="2125980"/>
              <a:ext cx="4741545" cy="3248660"/>
            </a:xfrm>
            <a:prstGeom prst="rect">
              <a:avLst/>
            </a:prstGeom>
          </p:spPr>
        </p:pic>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custDataLst>
              <p:tags r:id="rId1"/>
            </p:custDataLst>
          </p:nvPr>
        </p:nvSpPr>
        <p:spPr>
          <a:xfrm rot="5400000" flipH="1" flipV="1">
            <a:off x="2660650" y="-2659380"/>
            <a:ext cx="6870700" cy="12191365"/>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2"/>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101" name="文本框 100"/>
          <p:cNvSpPr txBox="1"/>
          <p:nvPr/>
        </p:nvSpPr>
        <p:spPr>
          <a:xfrm>
            <a:off x="1781943" y="1172071"/>
            <a:ext cx="8903970" cy="368300"/>
          </a:xfrm>
          <a:prstGeom prst="rect">
            <a:avLst/>
          </a:prstGeom>
          <a:noFill/>
          <a:ln w="9525">
            <a:noFill/>
          </a:ln>
        </p:spPr>
        <p:txBody>
          <a:bodyPr wrap="square">
            <a:spAutoFit/>
          </a:bodyPr>
          <a:lstStyle/>
          <a:p>
            <a:pPr indent="355600"/>
            <a:r>
              <a:rPr lang="zh-CN" b="0" dirty="0">
                <a:latin typeface="微软雅黑" panose="020B0503020204020204" charset="-122"/>
                <a:ea typeface="微软雅黑" panose="020B0503020204020204" charset="-122"/>
                <a:cs typeface="微软雅黑" panose="020B0503020204020204" charset="-122"/>
              </a:rPr>
              <a:t>惊堂木</a:t>
            </a:r>
            <a:r>
              <a:rPr lang="en-US" b="0" dirty="0">
                <a:latin typeface="微软雅黑" panose="020B0503020204020204" charset="-122"/>
                <a:ea typeface="微软雅黑" panose="020B0503020204020204" charset="-122"/>
                <a:cs typeface="微软雅黑" panose="020B0503020204020204" charset="-122"/>
              </a:rPr>
              <a:t>-</a:t>
            </a:r>
            <a:r>
              <a:rPr lang="zh-CN" b="0" dirty="0">
                <a:latin typeface="微软雅黑" panose="020B0503020204020204" charset="-122"/>
                <a:ea typeface="微软雅黑" panose="020B0503020204020204" charset="-122"/>
                <a:cs typeface="微软雅黑" panose="020B0503020204020204" charset="-122"/>
              </a:rPr>
              <a:t>面向广大青年的普法学法平台，涵盖的关键技术主要包括以下</a:t>
            </a:r>
            <a:r>
              <a:rPr lang="en-US" b="0" dirty="0">
                <a:latin typeface="微软雅黑" panose="020B0503020204020204" charset="-122"/>
                <a:ea typeface="微软雅黑" panose="020B0503020204020204" charset="-122"/>
                <a:cs typeface="微软雅黑" panose="020B0503020204020204" charset="-122"/>
              </a:rPr>
              <a:t>2</a:t>
            </a:r>
            <a:r>
              <a:rPr lang="zh-CN" b="0" dirty="0">
                <a:latin typeface="微软雅黑" panose="020B0503020204020204" charset="-122"/>
                <a:ea typeface="微软雅黑" panose="020B0503020204020204" charset="-122"/>
                <a:cs typeface="微软雅黑" panose="020B0503020204020204" charset="-122"/>
              </a:rPr>
              <a:t>个方面：</a:t>
            </a:r>
            <a:endParaRPr lang="zh-CN" altLang="en-US" b="0" dirty="0">
              <a:latin typeface="微软雅黑" panose="020B0503020204020204" charset="-122"/>
              <a:ea typeface="微软雅黑" panose="020B0503020204020204" charset="-122"/>
              <a:cs typeface="微软雅黑" panose="020B0503020204020204" charset="-122"/>
            </a:endParaRPr>
          </a:p>
        </p:txBody>
      </p:sp>
      <p:sp>
        <p:nvSpPr>
          <p:cNvPr id="6" name="圆角矩形 5"/>
          <p:cNvSpPr/>
          <p:nvPr>
            <p:custDataLst>
              <p:tags r:id="rId4"/>
            </p:custDataLst>
          </p:nvPr>
        </p:nvSpPr>
        <p:spPr>
          <a:xfrm>
            <a:off x="1852295" y="1862455"/>
            <a:ext cx="4053205" cy="439420"/>
          </a:xfrm>
          <a:prstGeom prst="roundRect">
            <a:avLst/>
          </a:prstGeom>
          <a:solidFill>
            <a:srgbClr val="B48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基于</a:t>
            </a: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BERT</a:t>
            </a:r>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的智能人岗匹配</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8" name="ïSļiḑe"/>
          <p:cNvGrpSpPr/>
          <p:nvPr/>
        </p:nvGrpSpPr>
        <p:grpSpPr>
          <a:xfrm rot="2413841">
            <a:off x="7215505" y="1972945"/>
            <a:ext cx="4151630" cy="4182110"/>
            <a:chOff x="4673129" y="1705913"/>
            <a:chExt cx="3490642" cy="3619680"/>
          </a:xfrm>
        </p:grpSpPr>
        <p:grpSp>
          <p:nvGrpSpPr>
            <p:cNvPr id="32" name="íS1îḋê"/>
            <p:cNvGrpSpPr/>
            <p:nvPr/>
          </p:nvGrpSpPr>
          <p:grpSpPr>
            <a:xfrm>
              <a:off x="4673129" y="1705913"/>
              <a:ext cx="3490642" cy="3446175"/>
              <a:chOff x="608737" y="1580962"/>
              <a:chExt cx="3490642" cy="3446175"/>
            </a:xfrm>
            <a:solidFill>
              <a:schemeClr val="accent1"/>
            </a:solidFill>
          </p:grpSpPr>
          <p:sp>
            <p:nvSpPr>
              <p:cNvPr id="47" name="iṥļiḑè"/>
              <p:cNvSpPr/>
              <p:nvPr>
                <p:custDataLst>
                  <p:tags r:id="rId5"/>
                </p:custDataLst>
              </p:nvPr>
            </p:nvSpPr>
            <p:spPr bwMode="auto">
              <a:xfrm>
                <a:off x="2838746" y="2414714"/>
                <a:ext cx="249014" cy="153410"/>
              </a:xfrm>
              <a:custGeom>
                <a:avLst/>
                <a:gdLst>
                  <a:gd name="T0" fmla="*/ 4 w 47"/>
                  <a:gd name="T1" fmla="*/ 19 h 29"/>
                  <a:gd name="T2" fmla="*/ 47 w 47"/>
                  <a:gd name="T3" fmla="*/ 29 h 29"/>
                  <a:gd name="T4" fmla="*/ 40 w 47"/>
                  <a:gd name="T5" fmla="*/ 7 h 29"/>
                  <a:gd name="T6" fmla="*/ 0 w 47"/>
                  <a:gd name="T7" fmla="*/ 0 h 29"/>
                  <a:gd name="T8" fmla="*/ 4 w 47"/>
                  <a:gd name="T9" fmla="*/ 19 h 29"/>
                </a:gdLst>
                <a:ahLst/>
                <a:cxnLst>
                  <a:cxn ang="0">
                    <a:pos x="T0" y="T1"/>
                  </a:cxn>
                  <a:cxn ang="0">
                    <a:pos x="T2" y="T3"/>
                  </a:cxn>
                  <a:cxn ang="0">
                    <a:pos x="T4" y="T5"/>
                  </a:cxn>
                  <a:cxn ang="0">
                    <a:pos x="T6" y="T7"/>
                  </a:cxn>
                  <a:cxn ang="0">
                    <a:pos x="T8" y="T9"/>
                  </a:cxn>
                </a:cxnLst>
                <a:rect l="0" t="0" r="r" b="b"/>
                <a:pathLst>
                  <a:path w="47" h="29">
                    <a:moveTo>
                      <a:pt x="4" y="19"/>
                    </a:moveTo>
                    <a:cubicBezTo>
                      <a:pt x="19" y="22"/>
                      <a:pt x="34" y="25"/>
                      <a:pt x="47" y="29"/>
                    </a:cubicBezTo>
                    <a:cubicBezTo>
                      <a:pt x="45" y="22"/>
                      <a:pt x="43" y="14"/>
                      <a:pt x="40" y="7"/>
                    </a:cubicBezTo>
                    <a:cubicBezTo>
                      <a:pt x="27" y="4"/>
                      <a:pt x="14" y="2"/>
                      <a:pt x="0" y="0"/>
                    </a:cubicBezTo>
                    <a:cubicBezTo>
                      <a:pt x="1" y="6"/>
                      <a:pt x="3" y="12"/>
                      <a:pt x="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35000" lnSpcReduction="20000"/>
              </a:bodyPr>
              <a:lstStyle/>
              <a:p>
                <a:endParaRPr lang="en-US">
                  <a:solidFill>
                    <a:schemeClr val="tx1">
                      <a:lumMod val="75000"/>
                      <a:lumOff val="25000"/>
                    </a:schemeClr>
                  </a:solidFill>
                </a:endParaRPr>
              </a:p>
            </p:txBody>
          </p:sp>
          <p:sp>
            <p:nvSpPr>
              <p:cNvPr id="48" name="ïSḻïḍe"/>
              <p:cNvSpPr/>
              <p:nvPr>
                <p:custDataLst>
                  <p:tags r:id="rId6"/>
                </p:custDataLst>
              </p:nvPr>
            </p:nvSpPr>
            <p:spPr bwMode="auto">
              <a:xfrm>
                <a:off x="608737" y="2414714"/>
                <a:ext cx="1260633" cy="1667504"/>
              </a:xfrm>
              <a:custGeom>
                <a:avLst/>
                <a:gdLst>
                  <a:gd name="T0" fmla="*/ 141 w 239"/>
                  <a:gd name="T1" fmla="*/ 296 h 316"/>
                  <a:gd name="T2" fmla="*/ 33 w 239"/>
                  <a:gd name="T3" fmla="*/ 172 h 316"/>
                  <a:gd name="T4" fmla="*/ 235 w 239"/>
                  <a:gd name="T5" fmla="*/ 19 h 316"/>
                  <a:gd name="T6" fmla="*/ 239 w 239"/>
                  <a:gd name="T7" fmla="*/ 0 h 316"/>
                  <a:gd name="T8" fmla="*/ 0 w 239"/>
                  <a:gd name="T9" fmla="*/ 172 h 316"/>
                  <a:gd name="T10" fmla="*/ 134 w 239"/>
                  <a:gd name="T11" fmla="*/ 316 h 316"/>
                  <a:gd name="T12" fmla="*/ 141 w 239"/>
                  <a:gd name="T13" fmla="*/ 296 h 316"/>
                </a:gdLst>
                <a:ahLst/>
                <a:cxnLst>
                  <a:cxn ang="0">
                    <a:pos x="T0" y="T1"/>
                  </a:cxn>
                  <a:cxn ang="0">
                    <a:pos x="T2" y="T3"/>
                  </a:cxn>
                  <a:cxn ang="0">
                    <a:pos x="T4" y="T5"/>
                  </a:cxn>
                  <a:cxn ang="0">
                    <a:pos x="T6" y="T7"/>
                  </a:cxn>
                  <a:cxn ang="0">
                    <a:pos x="T8" y="T9"/>
                  </a:cxn>
                  <a:cxn ang="0">
                    <a:pos x="T10" y="T11"/>
                  </a:cxn>
                  <a:cxn ang="0">
                    <a:pos x="T12" y="T13"/>
                  </a:cxn>
                </a:cxnLst>
                <a:rect l="0" t="0" r="r" b="b"/>
                <a:pathLst>
                  <a:path w="239" h="316">
                    <a:moveTo>
                      <a:pt x="141" y="296"/>
                    </a:moveTo>
                    <a:cubicBezTo>
                      <a:pt x="75" y="267"/>
                      <a:pt x="33" y="222"/>
                      <a:pt x="33" y="172"/>
                    </a:cubicBezTo>
                    <a:cubicBezTo>
                      <a:pt x="33" y="101"/>
                      <a:pt x="117" y="41"/>
                      <a:pt x="235" y="19"/>
                    </a:cubicBezTo>
                    <a:cubicBezTo>
                      <a:pt x="236" y="12"/>
                      <a:pt x="238" y="6"/>
                      <a:pt x="239" y="0"/>
                    </a:cubicBezTo>
                    <a:cubicBezTo>
                      <a:pt x="101" y="21"/>
                      <a:pt x="0" y="90"/>
                      <a:pt x="0" y="172"/>
                    </a:cubicBezTo>
                    <a:cubicBezTo>
                      <a:pt x="0" y="231"/>
                      <a:pt x="52" y="284"/>
                      <a:pt x="134" y="316"/>
                    </a:cubicBezTo>
                    <a:cubicBezTo>
                      <a:pt x="136" y="310"/>
                      <a:pt x="138" y="303"/>
                      <a:pt x="141" y="2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49" name="ïš1íḋè"/>
              <p:cNvSpPr/>
              <p:nvPr>
                <p:custDataLst>
                  <p:tags r:id="rId7"/>
                </p:custDataLst>
              </p:nvPr>
            </p:nvSpPr>
            <p:spPr bwMode="auto">
              <a:xfrm>
                <a:off x="3203373" y="2494754"/>
                <a:ext cx="896006" cy="1587464"/>
              </a:xfrm>
              <a:custGeom>
                <a:avLst/>
                <a:gdLst>
                  <a:gd name="T0" fmla="*/ 0 w 170"/>
                  <a:gd name="T1" fmla="*/ 0 h 301"/>
                  <a:gd name="T2" fmla="*/ 6 w 170"/>
                  <a:gd name="T3" fmla="*/ 23 h 301"/>
                  <a:gd name="T4" fmla="*/ 137 w 170"/>
                  <a:gd name="T5" fmla="*/ 157 h 301"/>
                  <a:gd name="T6" fmla="*/ 29 w 170"/>
                  <a:gd name="T7" fmla="*/ 281 h 301"/>
                  <a:gd name="T8" fmla="*/ 36 w 170"/>
                  <a:gd name="T9" fmla="*/ 301 h 301"/>
                  <a:gd name="T10" fmla="*/ 170 w 170"/>
                  <a:gd name="T11" fmla="*/ 157 h 301"/>
                  <a:gd name="T12" fmla="*/ 0 w 170"/>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70" h="301">
                    <a:moveTo>
                      <a:pt x="0" y="0"/>
                    </a:moveTo>
                    <a:cubicBezTo>
                      <a:pt x="2" y="8"/>
                      <a:pt x="4" y="15"/>
                      <a:pt x="6" y="23"/>
                    </a:cubicBezTo>
                    <a:cubicBezTo>
                      <a:pt x="85" y="52"/>
                      <a:pt x="137" y="101"/>
                      <a:pt x="137" y="157"/>
                    </a:cubicBezTo>
                    <a:cubicBezTo>
                      <a:pt x="137" y="207"/>
                      <a:pt x="95" y="252"/>
                      <a:pt x="29" y="281"/>
                    </a:cubicBezTo>
                    <a:cubicBezTo>
                      <a:pt x="32" y="288"/>
                      <a:pt x="34" y="295"/>
                      <a:pt x="36" y="301"/>
                    </a:cubicBezTo>
                    <a:cubicBezTo>
                      <a:pt x="118" y="269"/>
                      <a:pt x="170" y="216"/>
                      <a:pt x="170" y="157"/>
                    </a:cubicBezTo>
                    <a:cubicBezTo>
                      <a:pt x="170" y="90"/>
                      <a:pt x="102" y="3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0" name="îṧľiďé"/>
              <p:cNvSpPr/>
              <p:nvPr>
                <p:custDataLst>
                  <p:tags r:id="rId8"/>
                </p:custDataLst>
              </p:nvPr>
            </p:nvSpPr>
            <p:spPr bwMode="auto">
              <a:xfrm>
                <a:off x="1524753" y="1580962"/>
                <a:ext cx="749265" cy="891559"/>
              </a:xfrm>
              <a:custGeom>
                <a:avLst/>
                <a:gdLst>
                  <a:gd name="T0" fmla="*/ 110 w 142"/>
                  <a:gd name="T1" fmla="*/ 45 h 169"/>
                  <a:gd name="T2" fmla="*/ 142 w 142"/>
                  <a:gd name="T3" fmla="*/ 0 h 169"/>
                  <a:gd name="T4" fmla="*/ 0 w 142"/>
                  <a:gd name="T5" fmla="*/ 169 h 169"/>
                  <a:gd name="T6" fmla="*/ 23 w 142"/>
                  <a:gd name="T7" fmla="*/ 163 h 169"/>
                  <a:gd name="T8" fmla="*/ 110 w 142"/>
                  <a:gd name="T9" fmla="*/ 45 h 169"/>
                </a:gdLst>
                <a:ahLst/>
                <a:cxnLst>
                  <a:cxn ang="0">
                    <a:pos x="T0" y="T1"/>
                  </a:cxn>
                  <a:cxn ang="0">
                    <a:pos x="T2" y="T3"/>
                  </a:cxn>
                  <a:cxn ang="0">
                    <a:pos x="T4" y="T5"/>
                  </a:cxn>
                  <a:cxn ang="0">
                    <a:pos x="T6" y="T7"/>
                  </a:cxn>
                  <a:cxn ang="0">
                    <a:pos x="T8" y="T9"/>
                  </a:cxn>
                </a:cxnLst>
                <a:rect l="0" t="0" r="r" b="b"/>
                <a:pathLst>
                  <a:path w="142" h="169">
                    <a:moveTo>
                      <a:pt x="110" y="45"/>
                    </a:moveTo>
                    <a:cubicBezTo>
                      <a:pt x="122" y="24"/>
                      <a:pt x="133" y="10"/>
                      <a:pt x="142" y="0"/>
                    </a:cubicBezTo>
                    <a:cubicBezTo>
                      <a:pt x="81" y="9"/>
                      <a:pt x="28" y="75"/>
                      <a:pt x="0" y="169"/>
                    </a:cubicBezTo>
                    <a:cubicBezTo>
                      <a:pt x="8" y="167"/>
                      <a:pt x="15" y="165"/>
                      <a:pt x="23" y="163"/>
                    </a:cubicBezTo>
                    <a:cubicBezTo>
                      <a:pt x="44" y="107"/>
                      <a:pt x="74" y="65"/>
                      <a:pt x="110" y="4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1" name="ïṧļíḑé"/>
              <p:cNvSpPr/>
              <p:nvPr>
                <p:custDataLst>
                  <p:tags r:id="rId9"/>
                </p:custDataLst>
              </p:nvPr>
            </p:nvSpPr>
            <p:spPr bwMode="auto">
              <a:xfrm>
                <a:off x="1604793" y="4266755"/>
                <a:ext cx="533601" cy="760382"/>
              </a:xfrm>
              <a:custGeom>
                <a:avLst/>
                <a:gdLst>
                  <a:gd name="T0" fmla="*/ 64 w 101"/>
                  <a:gd name="T1" fmla="*/ 82 h 144"/>
                  <a:gd name="T2" fmla="*/ 13 w 101"/>
                  <a:gd name="T3" fmla="*/ 0 h 144"/>
                  <a:gd name="T4" fmla="*/ 0 w 101"/>
                  <a:gd name="T5" fmla="*/ 23 h 144"/>
                  <a:gd name="T6" fmla="*/ 101 w 101"/>
                  <a:gd name="T7" fmla="*/ 144 h 144"/>
                  <a:gd name="T8" fmla="*/ 92 w 101"/>
                  <a:gd name="T9" fmla="*/ 123 h 144"/>
                  <a:gd name="T10" fmla="*/ 64 w 101"/>
                  <a:gd name="T11" fmla="*/ 82 h 144"/>
                </a:gdLst>
                <a:ahLst/>
                <a:cxnLst>
                  <a:cxn ang="0">
                    <a:pos x="T0" y="T1"/>
                  </a:cxn>
                  <a:cxn ang="0">
                    <a:pos x="T2" y="T3"/>
                  </a:cxn>
                  <a:cxn ang="0">
                    <a:pos x="T4" y="T5"/>
                  </a:cxn>
                  <a:cxn ang="0">
                    <a:pos x="T6" y="T7"/>
                  </a:cxn>
                  <a:cxn ang="0">
                    <a:pos x="T8" y="T9"/>
                  </a:cxn>
                  <a:cxn ang="0">
                    <a:pos x="T10" y="T11"/>
                  </a:cxn>
                </a:cxnLst>
                <a:rect l="0" t="0" r="r" b="b"/>
                <a:pathLst>
                  <a:path w="101" h="144">
                    <a:moveTo>
                      <a:pt x="64" y="82"/>
                    </a:moveTo>
                    <a:cubicBezTo>
                      <a:pt x="44" y="62"/>
                      <a:pt x="26" y="34"/>
                      <a:pt x="13" y="0"/>
                    </a:cubicBezTo>
                    <a:cubicBezTo>
                      <a:pt x="6" y="6"/>
                      <a:pt x="2" y="13"/>
                      <a:pt x="0" y="23"/>
                    </a:cubicBezTo>
                    <a:cubicBezTo>
                      <a:pt x="24" y="83"/>
                      <a:pt x="60" y="126"/>
                      <a:pt x="101" y="144"/>
                    </a:cubicBezTo>
                    <a:cubicBezTo>
                      <a:pt x="98" y="137"/>
                      <a:pt x="94" y="130"/>
                      <a:pt x="92" y="123"/>
                    </a:cubicBezTo>
                    <a:cubicBezTo>
                      <a:pt x="79" y="113"/>
                      <a:pt x="69" y="99"/>
                      <a:pt x="64"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2" name="îsļiḓê"/>
              <p:cNvSpPr/>
              <p:nvPr>
                <p:custDataLst>
                  <p:tags r:id="rId10"/>
                </p:custDataLst>
              </p:nvPr>
            </p:nvSpPr>
            <p:spPr bwMode="auto">
              <a:xfrm>
                <a:off x="1404692" y="2590357"/>
                <a:ext cx="195654" cy="1207273"/>
              </a:xfrm>
              <a:custGeom>
                <a:avLst/>
                <a:gdLst>
                  <a:gd name="T0" fmla="*/ 23 w 37"/>
                  <a:gd name="T1" fmla="*/ 208 h 229"/>
                  <a:gd name="T2" fmla="*/ 18 w 37"/>
                  <a:gd name="T3" fmla="*/ 139 h 229"/>
                  <a:gd name="T4" fmla="*/ 37 w 37"/>
                  <a:gd name="T5" fmla="*/ 0 h 229"/>
                  <a:gd name="T6" fmla="*/ 15 w 37"/>
                  <a:gd name="T7" fmla="*/ 7 h 229"/>
                  <a:gd name="T8" fmla="*/ 0 w 37"/>
                  <a:gd name="T9" fmla="*/ 139 h 229"/>
                  <a:gd name="T10" fmla="*/ 7 w 37"/>
                  <a:gd name="T11" fmla="*/ 229 h 229"/>
                  <a:gd name="T12" fmla="*/ 23 w 37"/>
                  <a:gd name="T13" fmla="*/ 208 h 229"/>
                </a:gdLst>
                <a:ahLst/>
                <a:cxnLst>
                  <a:cxn ang="0">
                    <a:pos x="T0" y="T1"/>
                  </a:cxn>
                  <a:cxn ang="0">
                    <a:pos x="T2" y="T3"/>
                  </a:cxn>
                  <a:cxn ang="0">
                    <a:pos x="T4" y="T5"/>
                  </a:cxn>
                  <a:cxn ang="0">
                    <a:pos x="T6" y="T7"/>
                  </a:cxn>
                  <a:cxn ang="0">
                    <a:pos x="T8" y="T9"/>
                  </a:cxn>
                  <a:cxn ang="0">
                    <a:pos x="T10" y="T11"/>
                  </a:cxn>
                  <a:cxn ang="0">
                    <a:pos x="T12" y="T13"/>
                  </a:cxn>
                </a:cxnLst>
                <a:rect l="0" t="0" r="r" b="b"/>
                <a:pathLst>
                  <a:path w="37" h="229">
                    <a:moveTo>
                      <a:pt x="23" y="208"/>
                    </a:moveTo>
                    <a:cubicBezTo>
                      <a:pt x="20" y="186"/>
                      <a:pt x="18" y="163"/>
                      <a:pt x="18" y="139"/>
                    </a:cubicBezTo>
                    <a:cubicBezTo>
                      <a:pt x="18" y="89"/>
                      <a:pt x="25" y="41"/>
                      <a:pt x="37" y="0"/>
                    </a:cubicBezTo>
                    <a:cubicBezTo>
                      <a:pt x="30" y="2"/>
                      <a:pt x="22" y="4"/>
                      <a:pt x="15" y="7"/>
                    </a:cubicBezTo>
                    <a:cubicBezTo>
                      <a:pt x="6" y="48"/>
                      <a:pt x="0" y="92"/>
                      <a:pt x="0" y="139"/>
                    </a:cubicBezTo>
                    <a:cubicBezTo>
                      <a:pt x="0" y="170"/>
                      <a:pt x="3" y="200"/>
                      <a:pt x="7" y="229"/>
                    </a:cubicBezTo>
                    <a:cubicBezTo>
                      <a:pt x="12" y="222"/>
                      <a:pt x="17" y="214"/>
                      <a:pt x="23" y="20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3" name="íṧḻïdê"/>
              <p:cNvSpPr/>
              <p:nvPr>
                <p:custDataLst>
                  <p:tags r:id="rId11"/>
                </p:custDataLst>
              </p:nvPr>
            </p:nvSpPr>
            <p:spPr bwMode="auto">
              <a:xfrm>
                <a:off x="2569722" y="4266755"/>
                <a:ext cx="533601" cy="760382"/>
              </a:xfrm>
              <a:custGeom>
                <a:avLst/>
                <a:gdLst>
                  <a:gd name="T0" fmla="*/ 88 w 101"/>
                  <a:gd name="T1" fmla="*/ 0 h 144"/>
                  <a:gd name="T2" fmla="*/ 37 w 101"/>
                  <a:gd name="T3" fmla="*/ 82 h 144"/>
                  <a:gd name="T4" fmla="*/ 9 w 101"/>
                  <a:gd name="T5" fmla="*/ 123 h 144"/>
                  <a:gd name="T6" fmla="*/ 0 w 101"/>
                  <a:gd name="T7" fmla="*/ 144 h 144"/>
                  <a:gd name="T8" fmla="*/ 101 w 101"/>
                  <a:gd name="T9" fmla="*/ 23 h 144"/>
                  <a:gd name="T10" fmla="*/ 88 w 101"/>
                  <a:gd name="T11" fmla="*/ 0 h 144"/>
                </a:gdLst>
                <a:ahLst/>
                <a:cxnLst>
                  <a:cxn ang="0">
                    <a:pos x="T0" y="T1"/>
                  </a:cxn>
                  <a:cxn ang="0">
                    <a:pos x="T2" y="T3"/>
                  </a:cxn>
                  <a:cxn ang="0">
                    <a:pos x="T4" y="T5"/>
                  </a:cxn>
                  <a:cxn ang="0">
                    <a:pos x="T6" y="T7"/>
                  </a:cxn>
                  <a:cxn ang="0">
                    <a:pos x="T8" y="T9"/>
                  </a:cxn>
                  <a:cxn ang="0">
                    <a:pos x="T10" y="T11"/>
                  </a:cxn>
                </a:cxnLst>
                <a:rect l="0" t="0" r="r" b="b"/>
                <a:pathLst>
                  <a:path w="101" h="144">
                    <a:moveTo>
                      <a:pt x="88" y="0"/>
                    </a:moveTo>
                    <a:cubicBezTo>
                      <a:pt x="75" y="34"/>
                      <a:pt x="57" y="62"/>
                      <a:pt x="37" y="82"/>
                    </a:cubicBezTo>
                    <a:cubicBezTo>
                      <a:pt x="32" y="99"/>
                      <a:pt x="22" y="113"/>
                      <a:pt x="9" y="123"/>
                    </a:cubicBezTo>
                    <a:cubicBezTo>
                      <a:pt x="7" y="130"/>
                      <a:pt x="3" y="137"/>
                      <a:pt x="0" y="144"/>
                    </a:cubicBezTo>
                    <a:cubicBezTo>
                      <a:pt x="41" y="126"/>
                      <a:pt x="77" y="83"/>
                      <a:pt x="101" y="23"/>
                    </a:cubicBezTo>
                    <a:cubicBezTo>
                      <a:pt x="99" y="13"/>
                      <a:pt x="95" y="6"/>
                      <a:pt x="88"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54" name="iṩ1íḓé"/>
              <p:cNvSpPr/>
              <p:nvPr>
                <p:custDataLst>
                  <p:tags r:id="rId12"/>
                </p:custDataLst>
              </p:nvPr>
            </p:nvSpPr>
            <p:spPr bwMode="auto">
              <a:xfrm>
                <a:off x="2434098" y="1580962"/>
                <a:ext cx="869325" cy="2216669"/>
              </a:xfrm>
              <a:custGeom>
                <a:avLst/>
                <a:gdLst>
                  <a:gd name="T0" fmla="*/ 2 w 165"/>
                  <a:gd name="T1" fmla="*/ 2 h 420"/>
                  <a:gd name="T2" fmla="*/ 2 w 165"/>
                  <a:gd name="T3" fmla="*/ 2 h 420"/>
                  <a:gd name="T4" fmla="*/ 3 w 165"/>
                  <a:gd name="T5" fmla="*/ 4 h 420"/>
                  <a:gd name="T6" fmla="*/ 3 w 165"/>
                  <a:gd name="T7" fmla="*/ 4 h 420"/>
                  <a:gd name="T8" fmla="*/ 5 w 165"/>
                  <a:gd name="T9" fmla="*/ 6 h 420"/>
                  <a:gd name="T10" fmla="*/ 5 w 165"/>
                  <a:gd name="T11" fmla="*/ 6 h 420"/>
                  <a:gd name="T12" fmla="*/ 7 w 165"/>
                  <a:gd name="T13" fmla="*/ 8 h 420"/>
                  <a:gd name="T14" fmla="*/ 7 w 165"/>
                  <a:gd name="T15" fmla="*/ 8 h 420"/>
                  <a:gd name="T16" fmla="*/ 32 w 165"/>
                  <a:gd name="T17" fmla="*/ 45 h 420"/>
                  <a:gd name="T18" fmla="*/ 147 w 165"/>
                  <a:gd name="T19" fmla="*/ 330 h 420"/>
                  <a:gd name="T20" fmla="*/ 142 w 165"/>
                  <a:gd name="T21" fmla="*/ 399 h 420"/>
                  <a:gd name="T22" fmla="*/ 142 w 165"/>
                  <a:gd name="T23" fmla="*/ 399 h 420"/>
                  <a:gd name="T24" fmla="*/ 146 w 165"/>
                  <a:gd name="T25" fmla="*/ 404 h 420"/>
                  <a:gd name="T26" fmla="*/ 147 w 165"/>
                  <a:gd name="T27" fmla="*/ 404 h 420"/>
                  <a:gd name="T28" fmla="*/ 150 w 165"/>
                  <a:gd name="T29" fmla="*/ 409 h 420"/>
                  <a:gd name="T30" fmla="*/ 151 w 165"/>
                  <a:gd name="T31" fmla="*/ 409 h 420"/>
                  <a:gd name="T32" fmla="*/ 158 w 165"/>
                  <a:gd name="T33" fmla="*/ 420 h 420"/>
                  <a:gd name="T34" fmla="*/ 165 w 165"/>
                  <a:gd name="T35" fmla="*/ 330 h 420"/>
                  <a:gd name="T36" fmla="*/ 0 w 165"/>
                  <a:gd name="T37" fmla="*/ 0 h 420"/>
                  <a:gd name="T38" fmla="*/ 2 w 165"/>
                  <a:gd name="T39" fmla="*/ 2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20">
                    <a:moveTo>
                      <a:pt x="2" y="2"/>
                    </a:moveTo>
                    <a:cubicBezTo>
                      <a:pt x="2" y="2"/>
                      <a:pt x="2" y="2"/>
                      <a:pt x="2" y="2"/>
                    </a:cubicBezTo>
                    <a:cubicBezTo>
                      <a:pt x="2" y="2"/>
                      <a:pt x="3" y="3"/>
                      <a:pt x="3" y="4"/>
                    </a:cubicBezTo>
                    <a:cubicBezTo>
                      <a:pt x="3" y="4"/>
                      <a:pt x="3" y="4"/>
                      <a:pt x="3" y="4"/>
                    </a:cubicBezTo>
                    <a:cubicBezTo>
                      <a:pt x="4" y="4"/>
                      <a:pt x="5" y="5"/>
                      <a:pt x="5" y="6"/>
                    </a:cubicBezTo>
                    <a:cubicBezTo>
                      <a:pt x="5" y="6"/>
                      <a:pt x="5" y="6"/>
                      <a:pt x="5" y="6"/>
                    </a:cubicBezTo>
                    <a:cubicBezTo>
                      <a:pt x="6" y="7"/>
                      <a:pt x="6" y="7"/>
                      <a:pt x="7" y="8"/>
                    </a:cubicBezTo>
                    <a:cubicBezTo>
                      <a:pt x="7" y="8"/>
                      <a:pt x="7" y="8"/>
                      <a:pt x="7" y="8"/>
                    </a:cubicBezTo>
                    <a:cubicBezTo>
                      <a:pt x="14" y="17"/>
                      <a:pt x="23" y="29"/>
                      <a:pt x="32" y="45"/>
                    </a:cubicBezTo>
                    <a:cubicBezTo>
                      <a:pt x="98" y="82"/>
                      <a:pt x="147" y="196"/>
                      <a:pt x="147" y="330"/>
                    </a:cubicBezTo>
                    <a:cubicBezTo>
                      <a:pt x="147" y="354"/>
                      <a:pt x="145" y="377"/>
                      <a:pt x="142" y="399"/>
                    </a:cubicBezTo>
                    <a:cubicBezTo>
                      <a:pt x="142" y="399"/>
                      <a:pt x="142" y="399"/>
                      <a:pt x="142" y="399"/>
                    </a:cubicBezTo>
                    <a:cubicBezTo>
                      <a:pt x="144" y="400"/>
                      <a:pt x="145" y="402"/>
                      <a:pt x="146" y="404"/>
                    </a:cubicBezTo>
                    <a:cubicBezTo>
                      <a:pt x="147" y="404"/>
                      <a:pt x="147" y="404"/>
                      <a:pt x="147" y="404"/>
                    </a:cubicBezTo>
                    <a:cubicBezTo>
                      <a:pt x="148" y="406"/>
                      <a:pt x="149" y="407"/>
                      <a:pt x="150" y="409"/>
                    </a:cubicBezTo>
                    <a:cubicBezTo>
                      <a:pt x="150" y="409"/>
                      <a:pt x="150" y="409"/>
                      <a:pt x="151" y="409"/>
                    </a:cubicBezTo>
                    <a:cubicBezTo>
                      <a:pt x="153" y="413"/>
                      <a:pt x="156" y="416"/>
                      <a:pt x="158" y="420"/>
                    </a:cubicBezTo>
                    <a:cubicBezTo>
                      <a:pt x="162" y="391"/>
                      <a:pt x="165" y="361"/>
                      <a:pt x="165" y="330"/>
                    </a:cubicBezTo>
                    <a:cubicBezTo>
                      <a:pt x="165" y="156"/>
                      <a:pt x="92" y="14"/>
                      <a:pt x="0" y="0"/>
                    </a:cubicBezTo>
                    <a:cubicBezTo>
                      <a:pt x="1" y="0"/>
                      <a:pt x="1" y="1"/>
                      <a:pt x="2" y="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grpSp>
        <p:grpSp>
          <p:nvGrpSpPr>
            <p:cNvPr id="33" name="íṩliḑè"/>
            <p:cNvGrpSpPr/>
            <p:nvPr/>
          </p:nvGrpSpPr>
          <p:grpSpPr>
            <a:xfrm>
              <a:off x="5590257" y="1928332"/>
              <a:ext cx="1656387" cy="3397261"/>
              <a:chOff x="5590257" y="1928332"/>
              <a:chExt cx="1656387" cy="3397261"/>
            </a:xfrm>
          </p:grpSpPr>
          <p:sp>
            <p:nvSpPr>
              <p:cNvPr id="34" name="î$1îḍê"/>
              <p:cNvSpPr/>
              <p:nvPr>
                <p:custDataLst>
                  <p:tags r:id="rId13"/>
                </p:custDataLst>
              </p:nvPr>
            </p:nvSpPr>
            <p:spPr bwMode="auto">
              <a:xfrm>
                <a:off x="6146091" y="4233934"/>
                <a:ext cx="546941" cy="549165"/>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9" name="íşļïḍê"/>
              <p:cNvSpPr/>
              <p:nvPr>
                <p:custDataLst>
                  <p:tags r:id="rId14"/>
                </p:custDataLst>
              </p:nvPr>
            </p:nvSpPr>
            <p:spPr bwMode="auto">
              <a:xfrm>
                <a:off x="6197228" y="4291741"/>
                <a:ext cx="444668" cy="626981"/>
              </a:xfrm>
              <a:prstGeom prst="ellipse">
                <a:avLst/>
              </a:prstGeom>
              <a:solidFill>
                <a:schemeClr val="bg1">
                  <a:lumMod val="6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6" name="îṡľiḋè"/>
              <p:cNvSpPr/>
              <p:nvPr>
                <p:custDataLst>
                  <p:tags r:id="rId15"/>
                </p:custDataLst>
              </p:nvPr>
            </p:nvSpPr>
            <p:spPr bwMode="auto">
              <a:xfrm>
                <a:off x="6255035" y="4345101"/>
                <a:ext cx="326831" cy="711468"/>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7" name="íṧliďè"/>
              <p:cNvSpPr/>
              <p:nvPr>
                <p:custDataLst>
                  <p:tags r:id="rId16"/>
                </p:custDataLst>
              </p:nvPr>
            </p:nvSpPr>
            <p:spPr bwMode="auto">
              <a:xfrm>
                <a:off x="6308395" y="4396237"/>
                <a:ext cx="222334" cy="791509"/>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8" name="íṧḷîdè"/>
              <p:cNvSpPr/>
              <p:nvPr>
                <p:custDataLst>
                  <p:tags r:id="rId17"/>
                </p:custDataLst>
              </p:nvPr>
            </p:nvSpPr>
            <p:spPr bwMode="auto">
              <a:xfrm>
                <a:off x="6366202" y="4454044"/>
                <a:ext cx="106720" cy="871549"/>
              </a:xfrm>
              <a:prstGeom prst="ellipse">
                <a:avLst/>
              </a:prstGeom>
              <a:solidFill>
                <a:schemeClr val="bg1">
                  <a:lumMod val="85000"/>
                </a:schemeClr>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39" name="îś1iďè"/>
              <p:cNvSpPr/>
              <p:nvPr>
                <p:custDataLst>
                  <p:tags r:id="rId18"/>
                </p:custDataLst>
              </p:nvPr>
            </p:nvSpPr>
            <p:spPr bwMode="auto">
              <a:xfrm>
                <a:off x="5590257" y="3304578"/>
                <a:ext cx="1656387" cy="1018289"/>
              </a:xfrm>
              <a:custGeom>
                <a:avLst/>
                <a:gdLst>
                  <a:gd name="T0" fmla="*/ 157 w 314"/>
                  <a:gd name="T1" fmla="*/ 108 h 193"/>
                  <a:gd name="T2" fmla="*/ 310 w 314"/>
                  <a:gd name="T3" fmla="*/ 193 h 193"/>
                  <a:gd name="T4" fmla="*/ 314 w 314"/>
                  <a:gd name="T5" fmla="*/ 157 h 193"/>
                  <a:gd name="T6" fmla="*/ 157 w 314"/>
                  <a:gd name="T7" fmla="*/ 0 h 193"/>
                  <a:gd name="T8" fmla="*/ 0 w 314"/>
                  <a:gd name="T9" fmla="*/ 157 h 193"/>
                  <a:gd name="T10" fmla="*/ 4 w 314"/>
                  <a:gd name="T11" fmla="*/ 193 h 193"/>
                  <a:gd name="T12" fmla="*/ 157 w 314"/>
                  <a:gd name="T13" fmla="*/ 108 h 193"/>
                </a:gdLst>
                <a:ahLst/>
                <a:cxnLst>
                  <a:cxn ang="0">
                    <a:pos x="T0" y="T1"/>
                  </a:cxn>
                  <a:cxn ang="0">
                    <a:pos x="T2" y="T3"/>
                  </a:cxn>
                  <a:cxn ang="0">
                    <a:pos x="T4" y="T5"/>
                  </a:cxn>
                  <a:cxn ang="0">
                    <a:pos x="T6" y="T7"/>
                  </a:cxn>
                  <a:cxn ang="0">
                    <a:pos x="T8" y="T9"/>
                  </a:cxn>
                  <a:cxn ang="0">
                    <a:pos x="T10" y="T11"/>
                  </a:cxn>
                  <a:cxn ang="0">
                    <a:pos x="T12" y="T13"/>
                  </a:cxn>
                </a:cxnLst>
                <a:rect l="0" t="0" r="r" b="b"/>
                <a:pathLst>
                  <a:path w="314" h="193">
                    <a:moveTo>
                      <a:pt x="157" y="108"/>
                    </a:moveTo>
                    <a:cubicBezTo>
                      <a:pt x="231" y="108"/>
                      <a:pt x="294" y="124"/>
                      <a:pt x="310" y="193"/>
                    </a:cubicBezTo>
                    <a:cubicBezTo>
                      <a:pt x="313" y="182"/>
                      <a:pt x="314" y="170"/>
                      <a:pt x="314" y="157"/>
                    </a:cubicBezTo>
                    <a:cubicBezTo>
                      <a:pt x="314" y="71"/>
                      <a:pt x="244" y="0"/>
                      <a:pt x="157" y="0"/>
                    </a:cubicBezTo>
                    <a:cubicBezTo>
                      <a:pt x="70" y="0"/>
                      <a:pt x="0" y="71"/>
                      <a:pt x="0" y="157"/>
                    </a:cubicBezTo>
                    <a:cubicBezTo>
                      <a:pt x="0" y="170"/>
                      <a:pt x="1" y="182"/>
                      <a:pt x="4" y="193"/>
                    </a:cubicBezTo>
                    <a:cubicBezTo>
                      <a:pt x="20" y="124"/>
                      <a:pt x="83" y="108"/>
                      <a:pt x="157" y="108"/>
                    </a:cubicBezTo>
                    <a:close/>
                  </a:path>
                </a:pathLst>
              </a:custGeom>
              <a:solidFill>
                <a:schemeClr val="accent2"/>
              </a:solidFill>
              <a:ln>
                <a:noFill/>
              </a:ln>
            </p:spPr>
            <p:txBody>
              <a:bodyPr vert="horz" wrap="square" lIns="91440" tIns="45720" rIns="91440" bIns="45720" numCol="1" anchor="t" anchorCtr="0" compatLnSpc="1">
                <a:normAutofit/>
              </a:bodyPr>
              <a:lstStyle/>
              <a:p>
                <a:endParaRPr lang="en-US">
                  <a:solidFill>
                    <a:schemeClr val="tx1">
                      <a:lumMod val="75000"/>
                      <a:lumOff val="25000"/>
                    </a:schemeClr>
                  </a:solidFill>
                </a:endParaRPr>
              </a:p>
            </p:txBody>
          </p:sp>
          <p:sp>
            <p:nvSpPr>
              <p:cNvPr id="40" name="îşḷïḓé"/>
              <p:cNvSpPr/>
              <p:nvPr>
                <p:custDataLst>
                  <p:tags r:id="rId19"/>
                </p:custDataLst>
              </p:nvPr>
            </p:nvSpPr>
            <p:spPr bwMode="auto">
              <a:xfrm>
                <a:off x="5923757" y="1928332"/>
                <a:ext cx="996056" cy="2236679"/>
              </a:xfrm>
              <a:custGeom>
                <a:avLst/>
                <a:gdLst>
                  <a:gd name="T0" fmla="*/ 155 w 189"/>
                  <a:gd name="T1" fmla="*/ 424 h 424"/>
                  <a:gd name="T2" fmla="*/ 177 w 189"/>
                  <a:gd name="T3" fmla="*/ 207 h 424"/>
                  <a:gd name="T4" fmla="*/ 94 w 189"/>
                  <a:gd name="T5" fmla="*/ 0 h 424"/>
                  <a:gd name="T6" fmla="*/ 94 w 189"/>
                  <a:gd name="T7" fmla="*/ 0 h 424"/>
                  <a:gd name="T8" fmla="*/ 94 w 189"/>
                  <a:gd name="T9" fmla="*/ 0 h 424"/>
                  <a:gd name="T10" fmla="*/ 94 w 189"/>
                  <a:gd name="T11" fmla="*/ 0 h 424"/>
                  <a:gd name="T12" fmla="*/ 94 w 189"/>
                  <a:gd name="T13" fmla="*/ 0 h 424"/>
                  <a:gd name="T14" fmla="*/ 11 w 189"/>
                  <a:gd name="T15" fmla="*/ 207 h 424"/>
                  <a:gd name="T16" fmla="*/ 33 w 189"/>
                  <a:gd name="T17" fmla="*/ 424 h 424"/>
                  <a:gd name="T18" fmla="*/ 94 w 189"/>
                  <a:gd name="T19" fmla="*/ 417 h 424"/>
                  <a:gd name="T20" fmla="*/ 155 w 189"/>
                  <a:gd name="T2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424">
                    <a:moveTo>
                      <a:pt x="155" y="424"/>
                    </a:moveTo>
                    <a:cubicBezTo>
                      <a:pt x="155" y="424"/>
                      <a:pt x="189" y="341"/>
                      <a:pt x="177" y="207"/>
                    </a:cubicBezTo>
                    <a:cubicBezTo>
                      <a:pt x="164" y="55"/>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24" y="55"/>
                      <a:pt x="11" y="207"/>
                    </a:cubicBezTo>
                    <a:cubicBezTo>
                      <a:pt x="0" y="341"/>
                      <a:pt x="33" y="424"/>
                      <a:pt x="33" y="424"/>
                    </a:cubicBezTo>
                    <a:cubicBezTo>
                      <a:pt x="33" y="424"/>
                      <a:pt x="42" y="417"/>
                      <a:pt x="94" y="417"/>
                    </a:cubicBezTo>
                    <a:cubicBezTo>
                      <a:pt x="146" y="417"/>
                      <a:pt x="155" y="424"/>
                      <a:pt x="155" y="424"/>
                    </a:cubicBezTo>
                    <a:close/>
                  </a:path>
                </a:pathLst>
              </a:custGeom>
              <a:solidFill>
                <a:schemeClr val="accent2"/>
              </a:solidFill>
              <a:ln>
                <a:noFill/>
              </a:ln>
            </p:spPr>
            <p:txBody>
              <a:bodyPr vert="horz" wrap="square" lIns="91440" tIns="45720" rIns="91440" bIns="45720" numCol="1" anchor="t" anchorCtr="0" compatLnSpc="1">
                <a:normAutofit/>
              </a:bodyPr>
              <a:lstStyle/>
              <a:p>
                <a:endParaRPr lang="en-US" dirty="0">
                  <a:solidFill>
                    <a:schemeClr val="tx1">
                      <a:lumMod val="75000"/>
                      <a:lumOff val="25000"/>
                    </a:schemeClr>
                  </a:solidFill>
                </a:endParaRPr>
              </a:p>
            </p:txBody>
          </p:sp>
          <p:sp>
            <p:nvSpPr>
              <p:cNvPr id="41" name="íṥľidé"/>
              <p:cNvSpPr/>
              <p:nvPr>
                <p:custDataLst>
                  <p:tags r:id="rId20"/>
                </p:custDataLst>
              </p:nvPr>
            </p:nvSpPr>
            <p:spPr bwMode="auto">
              <a:xfrm>
                <a:off x="6372872" y="2988864"/>
                <a:ext cx="93380" cy="88934"/>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2" name="íşlîdê"/>
              <p:cNvSpPr/>
              <p:nvPr>
                <p:custDataLst>
                  <p:tags r:id="rId21"/>
                </p:custDataLst>
              </p:nvPr>
            </p:nvSpPr>
            <p:spPr bwMode="auto">
              <a:xfrm>
                <a:off x="6372872" y="3177848"/>
                <a:ext cx="93380" cy="88934"/>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3" name="íśľîḋé"/>
              <p:cNvSpPr/>
              <p:nvPr>
                <p:custDataLst>
                  <p:tags r:id="rId22"/>
                </p:custDataLst>
              </p:nvPr>
            </p:nvSpPr>
            <p:spPr bwMode="auto">
              <a:xfrm>
                <a:off x="6372872" y="3369055"/>
                <a:ext cx="93380" cy="88934"/>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4" name="iŝḻiḋe"/>
              <p:cNvSpPr/>
              <p:nvPr>
                <p:custDataLst>
                  <p:tags r:id="rId23"/>
                </p:custDataLst>
              </p:nvPr>
            </p:nvSpPr>
            <p:spPr bwMode="auto">
              <a:xfrm>
                <a:off x="6372872" y="3558039"/>
                <a:ext cx="93380" cy="88934"/>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10" name="îṣľiḑe"/>
              <p:cNvSpPr/>
              <p:nvPr>
                <p:custDataLst>
                  <p:tags r:id="rId24"/>
                </p:custDataLst>
              </p:nvPr>
            </p:nvSpPr>
            <p:spPr bwMode="auto">
              <a:xfrm>
                <a:off x="6372872" y="3747023"/>
                <a:ext cx="93380" cy="91157"/>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sp>
            <p:nvSpPr>
              <p:cNvPr id="46" name="îṣḻíďè"/>
              <p:cNvSpPr/>
              <p:nvPr>
                <p:custDataLst>
                  <p:tags r:id="rId25"/>
                </p:custDataLst>
              </p:nvPr>
            </p:nvSpPr>
            <p:spPr bwMode="auto">
              <a:xfrm>
                <a:off x="6230578" y="2433030"/>
                <a:ext cx="377968" cy="153410"/>
              </a:xfrm>
              <a:prstGeom prst="ellipse">
                <a:avLst/>
              </a:prstGeom>
              <a:solidFill>
                <a:schemeClr val="accent1"/>
              </a:solidFill>
              <a:ln>
                <a:noFill/>
              </a:ln>
            </p:spPr>
            <p:txBody>
              <a:bodyPr vert="horz" wrap="square" lIns="91440" tIns="45720" rIns="91440" bIns="45720" numCol="1" anchor="t" anchorCtr="0" compatLnSpc="1">
                <a:normAutofit fontScale="25000" lnSpcReduction="20000"/>
              </a:bodyPr>
              <a:lstStyle/>
              <a:p>
                <a:endParaRPr lang="en-US">
                  <a:solidFill>
                    <a:schemeClr val="tx1">
                      <a:lumMod val="75000"/>
                      <a:lumOff val="25000"/>
                    </a:schemeClr>
                  </a:solidFill>
                </a:endParaRPr>
              </a:p>
            </p:txBody>
          </p:sp>
        </p:grpSp>
      </p:grpSp>
      <p:grpSp>
        <p:nvGrpSpPr>
          <p:cNvPr id="16" name="组合 15"/>
          <p:cNvGrpSpPr/>
          <p:nvPr/>
        </p:nvGrpSpPr>
        <p:grpSpPr>
          <a:xfrm>
            <a:off x="855980" y="4301490"/>
            <a:ext cx="6045835" cy="1228090"/>
            <a:chOff x="479" y="4178"/>
            <a:chExt cx="9521" cy="1934"/>
          </a:xfrm>
        </p:grpSpPr>
        <p:grpSp>
          <p:nvGrpSpPr>
            <p:cNvPr id="11" name="iŝļidé"/>
            <p:cNvGrpSpPr/>
            <p:nvPr/>
          </p:nvGrpSpPr>
          <p:grpSpPr>
            <a:xfrm>
              <a:off x="618" y="4613"/>
              <a:ext cx="1129" cy="1091"/>
              <a:chOff x="3277103" y="2131962"/>
              <a:chExt cx="671155" cy="671150"/>
            </a:xfrm>
          </p:grpSpPr>
          <p:sp>
            <p:nvSpPr>
              <p:cNvPr id="12" name="îṥlïḍe"/>
              <p:cNvSpPr/>
              <p:nvPr>
                <p:custDataLst>
                  <p:tags r:id="rId26"/>
                </p:custDataLst>
              </p:nvPr>
            </p:nvSpPr>
            <p:spPr>
              <a:xfrm>
                <a:off x="3277103" y="2131962"/>
                <a:ext cx="671155" cy="671150"/>
              </a:xfrm>
              <a:prstGeom prst="ellipse">
                <a:avLst/>
              </a:prstGeom>
              <a:solidFill>
                <a:srgbClr val="B48F5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14" name="ísḻíḋé"/>
              <p:cNvSpPr/>
              <p:nvPr>
                <p:custDataLst>
                  <p:tags r:id="rId27"/>
                </p:custDataLst>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sp>
          <p:nvSpPr>
            <p:cNvPr id="15" name="文本框 14"/>
            <p:cNvSpPr txBox="1"/>
            <p:nvPr/>
          </p:nvSpPr>
          <p:spPr>
            <a:xfrm>
              <a:off x="1780" y="4214"/>
              <a:ext cx="8145" cy="1888"/>
            </a:xfrm>
            <a:prstGeom prst="rect">
              <a:avLst/>
            </a:prstGeom>
            <a:noFill/>
          </p:spPr>
          <p:txBody>
            <a:bodyPr wrap="square" rtlCol="0">
              <a:spAutoFit/>
            </a:bodyPr>
            <a:lstStyle/>
            <a:p>
              <a:pPr indent="0" algn="just" fontAlgn="auto">
                <a:lnSpc>
                  <a:spcPct val="150000"/>
                </a:lnSpc>
              </a:pPr>
              <a:r>
                <a:rPr lang="zh-CN" altLang="en-US" sz="1600">
                  <a:latin typeface="微软雅黑" panose="020B0503020204020204" charset="-122"/>
                  <a:ea typeface="微软雅黑" panose="020B0503020204020204" charset="-122"/>
                  <a:cs typeface="微软雅黑" panose="020B0503020204020204" charset="-122"/>
                </a:rPr>
                <a:t>它在GLUE基准中实现了当时最好的性能，并且在各种下游任务，如文本分类、命名实体识别和问答等方面都表现出色</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8" name="ïṧ1îdè"/>
            <p:cNvSpPr/>
            <p:nvPr>
              <p:custDataLst>
                <p:tags r:id="rId28"/>
              </p:custDataLst>
            </p:nvPr>
          </p:nvSpPr>
          <p:spPr>
            <a:xfrm>
              <a:off x="479" y="4178"/>
              <a:ext cx="9521" cy="1934"/>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grpSp>
        <p:nvGrpSpPr>
          <p:cNvPr id="17" name="组合 16"/>
          <p:cNvGrpSpPr/>
          <p:nvPr/>
        </p:nvGrpSpPr>
        <p:grpSpPr>
          <a:xfrm>
            <a:off x="862330" y="2656205"/>
            <a:ext cx="6050915" cy="1228090"/>
            <a:chOff x="479" y="4178"/>
            <a:chExt cx="9529" cy="1934"/>
          </a:xfrm>
        </p:grpSpPr>
        <p:grpSp>
          <p:nvGrpSpPr>
            <p:cNvPr id="18" name="iŝļidé"/>
            <p:cNvGrpSpPr/>
            <p:nvPr/>
          </p:nvGrpSpPr>
          <p:grpSpPr>
            <a:xfrm>
              <a:off x="618" y="4613"/>
              <a:ext cx="1129" cy="1091"/>
              <a:chOff x="3277103" y="2131962"/>
              <a:chExt cx="671155" cy="671150"/>
            </a:xfrm>
          </p:grpSpPr>
          <p:sp>
            <p:nvSpPr>
              <p:cNvPr id="19" name="îṥlïḍe"/>
              <p:cNvSpPr/>
              <p:nvPr>
                <p:custDataLst>
                  <p:tags r:id="rId29"/>
                </p:custDataLst>
              </p:nvPr>
            </p:nvSpPr>
            <p:spPr>
              <a:xfrm>
                <a:off x="3277103" y="2131962"/>
                <a:ext cx="671155" cy="67115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20" name="ísḻíḋé"/>
              <p:cNvSpPr/>
              <p:nvPr>
                <p:custDataLst>
                  <p:tags r:id="rId30"/>
                </p:custDataLst>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sp>
          <p:nvSpPr>
            <p:cNvPr id="21" name="文本框 20"/>
            <p:cNvSpPr txBox="1"/>
            <p:nvPr>
              <p:custDataLst>
                <p:tags r:id="rId31"/>
              </p:custDataLst>
            </p:nvPr>
          </p:nvSpPr>
          <p:spPr>
            <a:xfrm>
              <a:off x="1863" y="4219"/>
              <a:ext cx="8145" cy="1888"/>
            </a:xfrm>
            <a:prstGeom prst="rect">
              <a:avLst/>
            </a:prstGeom>
            <a:noFill/>
          </p:spPr>
          <p:txBody>
            <a:bodyPr wrap="square" rtlCol="0">
              <a:spAutoFit/>
            </a:bodyPr>
            <a:lstStyle/>
            <a:p>
              <a:pPr indent="0" algn="just" fontAlgn="auto">
                <a:lnSpc>
                  <a:spcPct val="150000"/>
                </a:lnSpc>
              </a:pPr>
              <a:r>
                <a:rPr lang="zh-CN" altLang="en-US" sz="1600">
                  <a:latin typeface="微软雅黑" panose="020B0503020204020204" charset="-122"/>
                  <a:ea typeface="微软雅黑" panose="020B0503020204020204" charset="-122"/>
                  <a:cs typeface="微软雅黑" panose="020B0503020204020204" charset="-122"/>
                </a:rPr>
                <a:t>RoBERTa是一种基于自注意力机制的预训练语言模型，它在2019年由Facebook AI提出，并被证明在多项自然语言处理任务中取得了优秀的性能。</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2" name="ïṧ1îdè"/>
            <p:cNvSpPr/>
            <p:nvPr>
              <p:custDataLst>
                <p:tags r:id="rId32"/>
              </p:custDataLst>
            </p:nvPr>
          </p:nvSpPr>
          <p:spPr>
            <a:xfrm>
              <a:off x="479" y="4178"/>
              <a:ext cx="9521" cy="1934"/>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spTree>
    <p:custDataLst>
      <p:tags r:id="rId3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1"/>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6" name="圆角矩形 5"/>
          <p:cNvSpPr/>
          <p:nvPr>
            <p:custDataLst>
              <p:tags r:id="rId3"/>
            </p:custDataLst>
          </p:nvPr>
        </p:nvSpPr>
        <p:spPr>
          <a:xfrm>
            <a:off x="4024630" y="1024890"/>
            <a:ext cx="4421505" cy="439420"/>
          </a:xfrm>
          <a:prstGeom prst="roundRect">
            <a:avLst/>
          </a:prstGeom>
          <a:solidFill>
            <a:srgbClr val="011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pPr>
            <a:r>
              <a:rPr lang="zh-CN" altLang="en-US" sz="2000">
                <a:latin typeface="微软雅黑" panose="020B0503020204020204" charset="-122"/>
                <a:ea typeface="微软雅黑" panose="020B0503020204020204" charset="-122"/>
                <a:cs typeface="微软雅黑" panose="020B0503020204020204" charset="-122"/>
                <a:sym typeface="+mn-ea"/>
              </a:rPr>
              <a:t>匹配系统在以下方面具有显著优势</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5" name="组合 4"/>
          <p:cNvGrpSpPr/>
          <p:nvPr/>
        </p:nvGrpSpPr>
        <p:grpSpPr>
          <a:xfrm>
            <a:off x="669925" y="1573530"/>
            <a:ext cx="8843645" cy="1400810"/>
            <a:chOff x="669925" y="1573530"/>
            <a:chExt cx="8843645" cy="1400810"/>
          </a:xfrm>
        </p:grpSpPr>
        <p:grpSp>
          <p:nvGrpSpPr>
            <p:cNvPr id="62" name="iṡḷïḋê"/>
            <p:cNvGrpSpPr/>
            <p:nvPr/>
          </p:nvGrpSpPr>
          <p:grpSpPr>
            <a:xfrm>
              <a:off x="669925" y="1573530"/>
              <a:ext cx="8843645" cy="1400810"/>
              <a:chOff x="669923" y="1130300"/>
              <a:chExt cx="8843645" cy="1400525"/>
            </a:xfrm>
          </p:grpSpPr>
          <p:sp>
            <p:nvSpPr>
              <p:cNvPr id="63" name="íşḻidè"/>
              <p:cNvSpPr/>
              <p:nvPr>
                <p:custDataLst>
                  <p:tags r:id="rId4"/>
                </p:custDataLst>
              </p:nvPr>
            </p:nvSpPr>
            <p:spPr>
              <a:xfrm>
                <a:off x="2956558" y="1264920"/>
                <a:ext cx="6557010" cy="10464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l">
                  <a:lnSpc>
                    <a:spcPct val="150000"/>
                  </a:lnSpc>
                </a:pP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64" name="íSlíḋé"/>
              <p:cNvSpPr/>
              <p:nvPr>
                <p:custDataLst>
                  <p:tags r:id="rId5"/>
                </p:custDataLst>
              </p:nvPr>
            </p:nvSpPr>
            <p:spPr>
              <a:xfrm>
                <a:off x="669923" y="1130300"/>
                <a:ext cx="2412641" cy="1400525"/>
              </a:xfrm>
              <a:prstGeom prst="rightArrow">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600" b="1" dirty="0">
                    <a:latin typeface="微软雅黑" panose="020B0503020204020204" charset="-122"/>
                    <a:ea typeface="微软雅黑" panose="020B0503020204020204" charset="-122"/>
                    <a:cs typeface="微软雅黑" panose="020B0503020204020204" charset="-122"/>
                  </a:rPr>
                  <a:t>01.</a:t>
                </a:r>
                <a:r>
                  <a:rPr lang="zh-CN" altLang="en-US" sz="1600" b="1" dirty="0">
                    <a:latin typeface="微软雅黑" panose="020B0503020204020204" charset="-122"/>
                    <a:ea typeface="微软雅黑" panose="020B0503020204020204" charset="-122"/>
                    <a:cs typeface="微软雅黑" panose="020B0503020204020204" charset="-122"/>
                  </a:rPr>
                  <a:t>处理多种任务</a:t>
                </a:r>
                <a:endParaRPr lang="zh-CN" altLang="en-US" sz="1600" b="1" dirty="0">
                  <a:latin typeface="微软雅黑" panose="020B0503020204020204" charset="-122"/>
                  <a:ea typeface="微软雅黑" panose="020B0503020204020204" charset="-122"/>
                  <a:cs typeface="微软雅黑" panose="020B0503020204020204" charset="-122"/>
                </a:endParaRPr>
              </a:p>
            </p:txBody>
          </p:sp>
        </p:grpSp>
        <p:sp>
          <p:nvSpPr>
            <p:cNvPr id="78" name="文本框 77"/>
            <p:cNvSpPr txBox="1"/>
            <p:nvPr/>
          </p:nvSpPr>
          <p:spPr>
            <a:xfrm>
              <a:off x="3082290" y="1844040"/>
              <a:ext cx="6431280" cy="737235"/>
            </a:xfrm>
            <a:prstGeom prst="rect">
              <a:avLst/>
            </a:prstGeom>
            <a:noFill/>
          </p:spPr>
          <p:txBody>
            <a:bodyPr wrap="square" rtlCol="0" anchor="t">
              <a:spAutoFit/>
            </a:bodyPr>
            <a:lstStyle/>
            <a:p>
              <a:pPr algn="l">
                <a:lnSpc>
                  <a:spcPct val="150000"/>
                </a:lnSpc>
              </a:pPr>
              <a:r>
                <a:rPr 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使用的</a:t>
              </a:r>
              <a:r>
                <a:rPr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RoBERTa</a:t>
              </a:r>
              <a:r>
                <a:rPr 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模型，</a:t>
              </a:r>
              <a:r>
                <a:rPr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通过增加训练数据、延长训练时间和优化预训练任务等方式，取得了比BERT更好的性能。</a:t>
              </a:r>
              <a:r>
                <a:rPr 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能处理多种下游任务。</a:t>
              </a:r>
              <a:endParaRPr 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endParaRPr>
            </a:p>
          </p:txBody>
        </p:sp>
      </p:grpSp>
      <p:grpSp>
        <p:nvGrpSpPr>
          <p:cNvPr id="7" name="组合 6"/>
          <p:cNvGrpSpPr/>
          <p:nvPr/>
        </p:nvGrpSpPr>
        <p:grpSpPr>
          <a:xfrm>
            <a:off x="3134360" y="2756535"/>
            <a:ext cx="8385810" cy="1400810"/>
            <a:chOff x="3134360" y="2756535"/>
            <a:chExt cx="8385810" cy="1400810"/>
          </a:xfrm>
        </p:grpSpPr>
        <p:grpSp>
          <p:nvGrpSpPr>
            <p:cNvPr id="66" name="iṩ1ïďe"/>
            <p:cNvGrpSpPr/>
            <p:nvPr/>
          </p:nvGrpSpPr>
          <p:grpSpPr>
            <a:xfrm>
              <a:off x="3140075" y="2756535"/>
              <a:ext cx="8380095" cy="1400810"/>
              <a:chOff x="3140075" y="2375358"/>
              <a:chExt cx="8380412" cy="1400525"/>
            </a:xfrm>
          </p:grpSpPr>
          <p:sp>
            <p:nvSpPr>
              <p:cNvPr id="67" name="îšľiḓé"/>
              <p:cNvSpPr/>
              <p:nvPr>
                <p:custDataLst>
                  <p:tags r:id="rId6"/>
                </p:custDataLst>
              </p:nvPr>
            </p:nvSpPr>
            <p:spPr>
              <a:xfrm flipH="1">
                <a:off x="3140075" y="2579193"/>
                <a:ext cx="6516370" cy="1048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just">
                  <a:lnSpc>
                    <a:spcPct val="150000"/>
                  </a:lnSpc>
                </a:pPr>
                <a:endParaRPr lang="en-US" altLang="zh-CN" sz="1200" dirty="0">
                  <a:solidFill>
                    <a:schemeClr val="tx1">
                      <a:lumMod val="50000"/>
                      <a:lumOff val="50000"/>
                    </a:schemeClr>
                  </a:solidFill>
                  <a:cs typeface="+mn-ea"/>
                  <a:sym typeface="+mn-lt"/>
                </a:endParaRPr>
              </a:p>
            </p:txBody>
          </p:sp>
          <p:sp>
            <p:nvSpPr>
              <p:cNvPr id="68" name="íṡḷiḓê"/>
              <p:cNvSpPr/>
              <p:nvPr>
                <p:custDataLst>
                  <p:tags r:id="rId7"/>
                </p:custDataLst>
              </p:nvPr>
            </p:nvSpPr>
            <p:spPr>
              <a:xfrm flipH="1">
                <a:off x="8964890" y="2375358"/>
                <a:ext cx="2555597" cy="1400525"/>
              </a:xfrm>
              <a:prstGeom prst="rightArrow">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600" b="1" dirty="0">
                    <a:latin typeface="微软雅黑" panose="020B0503020204020204" charset="-122"/>
                    <a:ea typeface="微软雅黑" panose="020B0503020204020204" charset="-122"/>
                    <a:cs typeface="微软雅黑" panose="020B0503020204020204" charset="-122"/>
                  </a:rPr>
                  <a:t>02.</a:t>
                </a:r>
                <a:r>
                  <a:rPr lang="zh-CN" altLang="en-US" sz="1600" b="1" dirty="0">
                    <a:latin typeface="微软雅黑" panose="020B0503020204020204" charset="-122"/>
                    <a:ea typeface="微软雅黑" panose="020B0503020204020204" charset="-122"/>
                    <a:cs typeface="微软雅黑" panose="020B0503020204020204" charset="-122"/>
                  </a:rPr>
                  <a:t>针对岗位要求</a:t>
                </a:r>
                <a:endParaRPr lang="zh-CN" altLang="en-US" sz="1600" b="1" dirty="0">
                  <a:latin typeface="微软雅黑" panose="020B0503020204020204" charset="-122"/>
                  <a:ea typeface="微软雅黑" panose="020B0503020204020204" charset="-122"/>
                  <a:cs typeface="微软雅黑" panose="020B0503020204020204" charset="-122"/>
                </a:endParaRPr>
              </a:p>
            </p:txBody>
          </p:sp>
        </p:grpSp>
        <p:sp>
          <p:nvSpPr>
            <p:cNvPr id="79" name="文本框 78"/>
            <p:cNvSpPr txBox="1"/>
            <p:nvPr>
              <p:custDataLst>
                <p:tags r:id="rId8"/>
              </p:custDataLst>
            </p:nvPr>
          </p:nvSpPr>
          <p:spPr>
            <a:xfrm>
              <a:off x="3134360" y="2928620"/>
              <a:ext cx="5821045" cy="1060450"/>
            </a:xfrm>
            <a:prstGeom prst="rect">
              <a:avLst/>
            </a:prstGeom>
            <a:noFill/>
          </p:spPr>
          <p:txBody>
            <a:bodyPr wrap="square" rtlCol="0" anchor="t">
              <a:spAutoFit/>
            </a:bodyPr>
            <a:lstStyle/>
            <a:p>
              <a:pPr algn="l">
                <a:lnSpc>
                  <a:spcPct val="150000"/>
                </a:lnSpc>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通过</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RoBERTa</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模型计算求职者与企业岗位要求的相似度，能够精准的获取求职者简历信息与岗位要求的能力匹配程度，从而为岗位匹配提供有力支撑。</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endParaRPr>
            </a:p>
          </p:txBody>
        </p:sp>
      </p:grpSp>
      <p:grpSp>
        <p:nvGrpSpPr>
          <p:cNvPr id="8" name="组合 7"/>
          <p:cNvGrpSpPr/>
          <p:nvPr/>
        </p:nvGrpSpPr>
        <p:grpSpPr>
          <a:xfrm>
            <a:off x="350520" y="4060190"/>
            <a:ext cx="8614410" cy="1400810"/>
            <a:chOff x="350520" y="4060190"/>
            <a:chExt cx="8614410" cy="1400810"/>
          </a:xfrm>
        </p:grpSpPr>
        <p:grpSp>
          <p:nvGrpSpPr>
            <p:cNvPr id="70" name="íṣļîḍé"/>
            <p:cNvGrpSpPr/>
            <p:nvPr/>
          </p:nvGrpSpPr>
          <p:grpSpPr>
            <a:xfrm>
              <a:off x="350520" y="4060190"/>
              <a:ext cx="8614410" cy="1400810"/>
              <a:chOff x="350518" y="1194435"/>
              <a:chExt cx="8614410" cy="1400810"/>
            </a:xfrm>
          </p:grpSpPr>
          <p:sp>
            <p:nvSpPr>
              <p:cNvPr id="71" name="íṧļídè"/>
              <p:cNvSpPr/>
              <p:nvPr>
                <p:custDataLst>
                  <p:tags r:id="rId9"/>
                </p:custDataLst>
              </p:nvPr>
            </p:nvSpPr>
            <p:spPr>
              <a:xfrm>
                <a:off x="2372993" y="1414780"/>
                <a:ext cx="6591935" cy="870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50000"/>
                  </a:lnSpc>
                </a:pPr>
                <a:endParaRPr lang="en-US" altLang="zh-CN" sz="1200" dirty="0">
                  <a:solidFill>
                    <a:schemeClr val="tx1">
                      <a:lumMod val="50000"/>
                      <a:lumOff val="50000"/>
                    </a:schemeClr>
                  </a:solidFill>
                  <a:cs typeface="+mn-ea"/>
                  <a:sym typeface="+mn-lt"/>
                </a:endParaRPr>
              </a:p>
            </p:txBody>
          </p:sp>
          <p:sp>
            <p:nvSpPr>
              <p:cNvPr id="72" name="ïṧļïḋê"/>
              <p:cNvSpPr/>
              <p:nvPr>
                <p:custDataLst>
                  <p:tags r:id="rId10"/>
                </p:custDataLst>
              </p:nvPr>
            </p:nvSpPr>
            <p:spPr>
              <a:xfrm>
                <a:off x="350518" y="1194435"/>
                <a:ext cx="2731770" cy="1400810"/>
              </a:xfrm>
              <a:prstGeom prst="rightArrow">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latin typeface="微软雅黑" panose="020B0503020204020204" charset="-122"/>
                    <a:ea typeface="微软雅黑" panose="020B0503020204020204" charset="-122"/>
                    <a:cs typeface="微软雅黑" panose="020B0503020204020204" charset="-122"/>
                  </a:rPr>
                  <a:t>03</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b="1" dirty="0">
                    <a:latin typeface="微软雅黑" panose="020B0503020204020204" charset="-122"/>
                    <a:ea typeface="微软雅黑" panose="020B0503020204020204" charset="-122"/>
                    <a:cs typeface="微软雅黑" panose="020B0503020204020204" charset="-122"/>
                  </a:rPr>
                  <a:t>模型融合</a:t>
                </a:r>
                <a:endParaRPr lang="zh-CN" altLang="en-US" b="1" dirty="0">
                  <a:latin typeface="微软雅黑" panose="020B0503020204020204" charset="-122"/>
                  <a:ea typeface="微软雅黑" panose="020B0503020204020204" charset="-122"/>
                  <a:cs typeface="微软雅黑" panose="020B0503020204020204" charset="-122"/>
                </a:endParaRPr>
              </a:p>
            </p:txBody>
          </p:sp>
        </p:grpSp>
        <p:sp>
          <p:nvSpPr>
            <p:cNvPr id="80" name="文本框 79"/>
            <p:cNvSpPr txBox="1"/>
            <p:nvPr>
              <p:custDataLst>
                <p:tags r:id="rId11"/>
              </p:custDataLst>
            </p:nvPr>
          </p:nvSpPr>
          <p:spPr>
            <a:xfrm>
              <a:off x="3113405" y="4163060"/>
              <a:ext cx="5821045" cy="1060450"/>
            </a:xfrm>
            <a:prstGeom prst="rect">
              <a:avLst/>
            </a:prstGeom>
            <a:noFill/>
          </p:spPr>
          <p:txBody>
            <a:bodyPr wrap="square" rtlCol="0" anchor="t">
              <a:spAutoFit/>
            </a:bodyPr>
            <a:lstStyle/>
            <a:p>
              <a:pPr algn="l">
                <a:lnSpc>
                  <a:spcPct val="150000"/>
                </a:lnSpc>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通过模型融合，一方面从分类的角度，捕捉简历信息与匹配岗位的非线性特征，一方面针对岗位要求，求得两者相似度，经过多次尝试，发现两者相加之后的准确率超过其他融合方法。</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endParaRPr>
            </a:p>
          </p:txBody>
        </p:sp>
      </p:grpSp>
      <p:grpSp>
        <p:nvGrpSpPr>
          <p:cNvPr id="9" name="组合 8"/>
          <p:cNvGrpSpPr/>
          <p:nvPr/>
        </p:nvGrpSpPr>
        <p:grpSpPr>
          <a:xfrm>
            <a:off x="3231515" y="5283200"/>
            <a:ext cx="8289290" cy="1400810"/>
            <a:chOff x="3231515" y="5283200"/>
            <a:chExt cx="8289290" cy="1400810"/>
          </a:xfrm>
        </p:grpSpPr>
        <p:grpSp>
          <p:nvGrpSpPr>
            <p:cNvPr id="74" name="í$1ïḓé"/>
            <p:cNvGrpSpPr/>
            <p:nvPr/>
          </p:nvGrpSpPr>
          <p:grpSpPr>
            <a:xfrm>
              <a:off x="3231515" y="5283200"/>
              <a:ext cx="8289290" cy="1400810"/>
              <a:chOff x="3231322" y="2375358"/>
              <a:chExt cx="8289165" cy="1400525"/>
            </a:xfrm>
          </p:grpSpPr>
          <p:sp>
            <p:nvSpPr>
              <p:cNvPr id="75" name="ïślíḓé"/>
              <p:cNvSpPr/>
              <p:nvPr>
                <p:custDataLst>
                  <p:tags r:id="rId12"/>
                </p:custDataLst>
              </p:nvPr>
            </p:nvSpPr>
            <p:spPr>
              <a:xfrm flipH="1">
                <a:off x="3231322" y="2553158"/>
                <a:ext cx="6424930" cy="1047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50000"/>
                  </a:lnSpc>
                </a:pPr>
                <a:endParaRPr lang="en-US" altLang="zh-CN" sz="1200" dirty="0">
                  <a:solidFill>
                    <a:schemeClr val="tx1">
                      <a:lumMod val="50000"/>
                      <a:lumOff val="50000"/>
                    </a:schemeClr>
                  </a:solidFill>
                  <a:cs typeface="+mn-ea"/>
                  <a:sym typeface="+mn-lt"/>
                </a:endParaRPr>
              </a:p>
            </p:txBody>
          </p:sp>
          <p:sp>
            <p:nvSpPr>
              <p:cNvPr id="76" name="îṡlíḋè"/>
              <p:cNvSpPr/>
              <p:nvPr>
                <p:custDataLst>
                  <p:tags r:id="rId13"/>
                </p:custDataLst>
              </p:nvPr>
            </p:nvSpPr>
            <p:spPr>
              <a:xfrm flipH="1">
                <a:off x="8964890" y="2375358"/>
                <a:ext cx="2555597" cy="1400525"/>
              </a:xfrm>
              <a:prstGeom prst="rightArrow">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latin typeface="微软雅黑" panose="020B0503020204020204" charset="-122"/>
                    <a:ea typeface="微软雅黑" panose="020B0503020204020204" charset="-122"/>
                    <a:cs typeface="微软雅黑" panose="020B0503020204020204" charset="-122"/>
                  </a:rPr>
                  <a:t>04.</a:t>
                </a:r>
                <a:r>
                  <a:rPr lang="zh-CN" altLang="en-US" b="1" dirty="0">
                    <a:latin typeface="微软雅黑" panose="020B0503020204020204" charset="-122"/>
                    <a:ea typeface="微软雅黑" panose="020B0503020204020204" charset="-122"/>
                    <a:cs typeface="微软雅黑" panose="020B0503020204020204" charset="-122"/>
                  </a:rPr>
                  <a:t>算法对比</a:t>
                </a:r>
                <a:endParaRPr lang="zh-CN" altLang="en-US" b="1" dirty="0">
                  <a:latin typeface="微软雅黑" panose="020B0503020204020204" charset="-122"/>
                  <a:ea typeface="微软雅黑" panose="020B0503020204020204" charset="-122"/>
                  <a:cs typeface="微软雅黑" panose="020B0503020204020204" charset="-122"/>
                </a:endParaRPr>
              </a:p>
            </p:txBody>
          </p:sp>
        </p:grpSp>
        <p:sp>
          <p:nvSpPr>
            <p:cNvPr id="81" name="文本框 80"/>
            <p:cNvSpPr txBox="1"/>
            <p:nvPr>
              <p:custDataLst>
                <p:tags r:id="rId14"/>
              </p:custDataLst>
            </p:nvPr>
          </p:nvSpPr>
          <p:spPr>
            <a:xfrm>
              <a:off x="3231515" y="5593080"/>
              <a:ext cx="5821045" cy="737235"/>
            </a:xfrm>
            <a:prstGeom prst="rect">
              <a:avLst/>
            </a:prstGeom>
            <a:noFill/>
          </p:spPr>
          <p:txBody>
            <a:bodyPr wrap="square" rtlCol="0" anchor="t">
              <a:spAutoFit/>
            </a:bodyPr>
            <a:lstStyle/>
            <a:p>
              <a:pPr algn="l">
                <a:lnSpc>
                  <a:spcPct val="150000"/>
                </a:lnSpc>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RoBERTa</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模型通过对传统</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BERT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模型进行优化和改进，在性能上超越了大部分预训练模型，是当下使用率最高的模型之一。</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40"/>
          <p:cNvSpPr/>
          <p:nvPr/>
        </p:nvSpPr>
        <p:spPr>
          <a:xfrm>
            <a:off x="49231" y="-12700"/>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25"/>
          <p:cNvSpPr/>
          <p:nvPr/>
        </p:nvSpPr>
        <p:spPr>
          <a:xfrm>
            <a:off x="96742" y="-1050588"/>
            <a:ext cx="8524826" cy="9014570"/>
          </a:xfrm>
          <a:custGeom>
            <a:avLst/>
            <a:gdLst>
              <a:gd name="connsiteX0" fmla="*/ 4262413 w 8524826"/>
              <a:gd name="connsiteY0" fmla="*/ 0 h 9014570"/>
              <a:gd name="connsiteX1" fmla="*/ 6294133 w 8524826"/>
              <a:gd name="connsiteY1" fmla="*/ 544005 h 9014570"/>
              <a:gd name="connsiteX2" fmla="*/ 6362552 w 8524826"/>
              <a:gd name="connsiteY2" fmla="*/ 585606 h 9014570"/>
              <a:gd name="connsiteX3" fmla="*/ 6362552 w 8524826"/>
              <a:gd name="connsiteY3" fmla="*/ 1037888 h 9014570"/>
              <a:gd name="connsiteX4" fmla="*/ 6982697 w 8524826"/>
              <a:gd name="connsiteY4" fmla="*/ 1037888 h 9014570"/>
              <a:gd name="connsiteX5" fmla="*/ 7276395 w 8524826"/>
              <a:gd name="connsiteY5" fmla="*/ 1320153 h 9014570"/>
              <a:gd name="connsiteX6" fmla="*/ 8524826 w 8524826"/>
              <a:gd name="connsiteY6" fmla="*/ 4507285 h 9014570"/>
              <a:gd name="connsiteX7" fmla="*/ 7276395 w 8524826"/>
              <a:gd name="connsiteY7" fmla="*/ 7694417 h 9014570"/>
              <a:gd name="connsiteX8" fmla="*/ 7044457 w 8524826"/>
              <a:gd name="connsiteY8" fmla="*/ 7917326 h 9014570"/>
              <a:gd name="connsiteX9" fmla="*/ 6182110 w 8524826"/>
              <a:gd name="connsiteY9" fmla="*/ 7917326 h 9014570"/>
              <a:gd name="connsiteX10" fmla="*/ 6182110 w 8524826"/>
              <a:gd name="connsiteY10" fmla="*/ 8531236 h 9014570"/>
              <a:gd name="connsiteX11" fmla="*/ 6110346 w 8524826"/>
              <a:gd name="connsiteY11" fmla="*/ 8570103 h 9014570"/>
              <a:gd name="connsiteX12" fmla="*/ 4262413 w 8524826"/>
              <a:gd name="connsiteY12" fmla="*/ 9014570 h 9014570"/>
              <a:gd name="connsiteX13" fmla="*/ 0 w 8524826"/>
              <a:gd name="connsiteY13" fmla="*/ 4507285 h 9014570"/>
              <a:gd name="connsiteX14" fmla="*/ 4262413 w 8524826"/>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24826" h="9014570">
                <a:moveTo>
                  <a:pt x="4262413" y="0"/>
                </a:moveTo>
                <a:cubicBezTo>
                  <a:pt x="4998059" y="0"/>
                  <a:pt x="5690177" y="197069"/>
                  <a:pt x="6294133" y="544005"/>
                </a:cubicBezTo>
                <a:lnTo>
                  <a:pt x="6362552" y="585606"/>
                </a:lnTo>
                <a:lnTo>
                  <a:pt x="6362552" y="1037888"/>
                </a:lnTo>
                <a:lnTo>
                  <a:pt x="6982697" y="1037888"/>
                </a:lnTo>
                <a:lnTo>
                  <a:pt x="7276395" y="1320153"/>
                </a:lnTo>
                <a:cubicBezTo>
                  <a:pt x="8047739" y="2135811"/>
                  <a:pt x="8524826" y="3262633"/>
                  <a:pt x="8524826" y="4507285"/>
                </a:cubicBezTo>
                <a:cubicBezTo>
                  <a:pt x="8524826" y="5751938"/>
                  <a:pt x="8047739" y="6878759"/>
                  <a:pt x="7276395" y="7694417"/>
                </a:cubicBezTo>
                <a:lnTo>
                  <a:pt x="7044457" y="7917326"/>
                </a:lnTo>
                <a:lnTo>
                  <a:pt x="6182110" y="7917326"/>
                </a:lnTo>
                <a:lnTo>
                  <a:pt x="6182110" y="8531236"/>
                </a:lnTo>
                <a:lnTo>
                  <a:pt x="6110346" y="8570103"/>
                </a:lnTo>
                <a:cubicBezTo>
                  <a:pt x="5551318" y="8854945"/>
                  <a:pt x="4924494" y="9014570"/>
                  <a:pt x="4262413" y="9014570"/>
                </a:cubicBezTo>
                <a:cubicBezTo>
                  <a:pt x="1908347" y="9014570"/>
                  <a:pt x="0" y="6996590"/>
                  <a:pt x="0" y="4507285"/>
                </a:cubicBezTo>
                <a:cubicBezTo>
                  <a:pt x="0" y="2017980"/>
                  <a:pt x="1908347" y="0"/>
                  <a:pt x="4262413" y="0"/>
                </a:cubicBezTo>
                <a:close/>
              </a:path>
            </a:pathLst>
          </a:custGeom>
          <a:noFill/>
          <a:ln>
            <a:gradFill flip="none" rotWithShape="1">
              <a:gsLst>
                <a:gs pos="79000">
                  <a:srgbClr val="FF9C00">
                    <a:alpha val="0"/>
                  </a:srgbClr>
                </a:gs>
                <a:gs pos="79000">
                  <a:schemeClr val="accent2">
                    <a:alpha val="8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23"/>
          <p:cNvSpPr/>
          <p:nvPr/>
        </p:nvSpPr>
        <p:spPr>
          <a:xfrm>
            <a:off x="-1012335" y="-1050589"/>
            <a:ext cx="8720080" cy="9014570"/>
          </a:xfrm>
          <a:custGeom>
            <a:avLst/>
            <a:gdLst>
              <a:gd name="connsiteX0" fmla="*/ 4360040 w 8720080"/>
              <a:gd name="connsiteY0" fmla="*/ 0 h 9014570"/>
              <a:gd name="connsiteX1" fmla="*/ 6438294 w 8720080"/>
              <a:gd name="connsiteY1" fmla="*/ 544005 h 9014570"/>
              <a:gd name="connsiteX2" fmla="*/ 6460635 w 8720080"/>
              <a:gd name="connsiteY2" fmla="*/ 557285 h 9014570"/>
              <a:gd name="connsiteX3" fmla="*/ 6460635 w 8720080"/>
              <a:gd name="connsiteY3" fmla="*/ 1033420 h 9014570"/>
              <a:gd name="connsiteX4" fmla="*/ 7138093 w 8720080"/>
              <a:gd name="connsiteY4" fmla="*/ 1033420 h 9014570"/>
              <a:gd name="connsiteX5" fmla="*/ 7291633 w 8720080"/>
              <a:gd name="connsiteY5" fmla="*/ 1170911 h 9014570"/>
              <a:gd name="connsiteX6" fmla="*/ 8720080 w 8720080"/>
              <a:gd name="connsiteY6" fmla="*/ 4507285 h 9014570"/>
              <a:gd name="connsiteX7" fmla="*/ 7291633 w 8720080"/>
              <a:gd name="connsiteY7" fmla="*/ 7843659 h 9014570"/>
              <a:gd name="connsiteX8" fmla="*/ 7209366 w 8720080"/>
              <a:gd name="connsiteY8" fmla="*/ 7917327 h 9014570"/>
              <a:gd name="connsiteX9" fmla="*/ 6521658 w 8720080"/>
              <a:gd name="connsiteY9" fmla="*/ 7917327 h 9014570"/>
              <a:gd name="connsiteX10" fmla="*/ 6521658 w 8720080"/>
              <a:gd name="connsiteY10" fmla="*/ 8421013 h 9014570"/>
              <a:gd name="connsiteX11" fmla="*/ 6438294 w 8720080"/>
              <a:gd name="connsiteY11" fmla="*/ 8470565 h 9014570"/>
              <a:gd name="connsiteX12" fmla="*/ 4360040 w 8720080"/>
              <a:gd name="connsiteY12" fmla="*/ 9014570 h 9014570"/>
              <a:gd name="connsiteX13" fmla="*/ 0 w 8720080"/>
              <a:gd name="connsiteY13" fmla="*/ 4507285 h 9014570"/>
              <a:gd name="connsiteX14" fmla="*/ 4360040 w 8720080"/>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080" h="9014570">
                <a:moveTo>
                  <a:pt x="4360040" y="0"/>
                </a:moveTo>
                <a:cubicBezTo>
                  <a:pt x="5112535" y="0"/>
                  <a:pt x="5820506" y="197069"/>
                  <a:pt x="6438294" y="544005"/>
                </a:cubicBezTo>
                <a:lnTo>
                  <a:pt x="6460635" y="557285"/>
                </a:lnTo>
                <a:lnTo>
                  <a:pt x="6460635" y="1033420"/>
                </a:lnTo>
                <a:lnTo>
                  <a:pt x="7138093" y="1033420"/>
                </a:lnTo>
                <a:lnTo>
                  <a:pt x="7291633" y="1170911"/>
                </a:lnTo>
                <a:cubicBezTo>
                  <a:pt x="8169158" y="1995419"/>
                  <a:pt x="8720080" y="3184842"/>
                  <a:pt x="8720080" y="4507285"/>
                </a:cubicBezTo>
                <a:cubicBezTo>
                  <a:pt x="8720080" y="5829729"/>
                  <a:pt x="8169158" y="7019151"/>
                  <a:pt x="7291633" y="7843659"/>
                </a:cubicBezTo>
                <a:lnTo>
                  <a:pt x="7209366" y="7917327"/>
                </a:lnTo>
                <a:lnTo>
                  <a:pt x="6521658" y="7917327"/>
                </a:lnTo>
                <a:lnTo>
                  <a:pt x="6521658" y="8421013"/>
                </a:lnTo>
                <a:lnTo>
                  <a:pt x="6438294" y="8470565"/>
                </a:lnTo>
                <a:cubicBezTo>
                  <a:pt x="5820506" y="8817502"/>
                  <a:pt x="5112535" y="9014570"/>
                  <a:pt x="4360040" y="9014570"/>
                </a:cubicBezTo>
                <a:cubicBezTo>
                  <a:pt x="1952056" y="9014570"/>
                  <a:pt x="0" y="6996590"/>
                  <a:pt x="0" y="4507285"/>
                </a:cubicBezTo>
                <a:cubicBezTo>
                  <a:pt x="0" y="2017980"/>
                  <a:pt x="1952056" y="0"/>
                  <a:pt x="4360040" y="0"/>
                </a:cubicBezTo>
                <a:close/>
              </a:path>
            </a:pathLst>
          </a:custGeom>
          <a:noFill/>
          <a:ln>
            <a:gradFill flip="none" rotWithShape="1">
              <a:gsLst>
                <a:gs pos="79000">
                  <a:srgbClr val="FF9C00">
                    <a:alpha val="0"/>
                  </a:srgbClr>
                </a:gs>
                <a:gs pos="79000">
                  <a:schemeClr val="accent2">
                    <a:alpha val="2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p:cNvSpPr/>
          <p:nvPr/>
        </p:nvSpPr>
        <p:spPr>
          <a:xfrm>
            <a:off x="-1593153" y="-651026"/>
            <a:ext cx="8160051" cy="8160051"/>
          </a:xfrm>
          <a:prstGeom prst="ellipse">
            <a:avLst/>
          </a:prstGeom>
          <a:noFill/>
          <a:ln>
            <a:gradFill flip="none" rotWithShape="1">
              <a:gsLst>
                <a:gs pos="77000">
                  <a:srgbClr val="FF9C00">
                    <a:alpha val="0"/>
                  </a:srgb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60519" y="-823172"/>
            <a:ext cx="8484598" cy="8484598"/>
          </a:xfrm>
          <a:prstGeom prst="ellipse">
            <a:avLst/>
          </a:prstGeom>
          <a:noFill/>
          <a:ln>
            <a:gradFill flip="none" rotWithShape="1">
              <a:gsLst>
                <a:gs pos="79000">
                  <a:srgbClr val="FF9C00">
                    <a:alpha val="0"/>
                  </a:srgbClr>
                </a:gs>
                <a:gs pos="79000">
                  <a:schemeClr val="accent2">
                    <a:alpha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40"/>
          <p:cNvSpPr/>
          <p:nvPr/>
        </p:nvSpPr>
        <p:spPr>
          <a:xfrm>
            <a:off x="55033" y="-23672"/>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矩形 10"/>
          <p:cNvSpPr/>
          <p:nvPr/>
        </p:nvSpPr>
        <p:spPr>
          <a:xfrm>
            <a:off x="0" y="-16662"/>
            <a:ext cx="110067" cy="6900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59882" y="2943680"/>
            <a:ext cx="5907636" cy="4191291"/>
            <a:chOff x="4659892" y="3664499"/>
            <a:chExt cx="3923593" cy="2783672"/>
          </a:xfrm>
          <a:solidFill>
            <a:schemeClr val="lt1">
              <a:alpha val="14000"/>
            </a:schemeClr>
          </a:solidFill>
        </p:grpSpPr>
        <p:sp>
          <p:nvSpPr>
            <p:cNvPr id="21"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2"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17" name="组合 16"/>
          <p:cNvGrpSpPr/>
          <p:nvPr/>
        </p:nvGrpSpPr>
        <p:grpSpPr>
          <a:xfrm>
            <a:off x="6569075" y="370840"/>
            <a:ext cx="3001010" cy="805815"/>
            <a:chOff x="6569075" y="370840"/>
            <a:chExt cx="3001010" cy="805815"/>
          </a:xfrm>
        </p:grpSpPr>
        <p:sp>
          <p:nvSpPr>
            <p:cNvPr id="27" name="椭圆 26"/>
            <p:cNvSpPr/>
            <p:nvPr/>
          </p:nvSpPr>
          <p:spPr>
            <a:xfrm>
              <a:off x="6569075" y="370840"/>
              <a:ext cx="805815" cy="805815"/>
            </a:xfrm>
            <a:prstGeom prst="ellipse">
              <a:avLst/>
            </a:prstGeom>
            <a:solidFill>
              <a:schemeClr val="accent1"/>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1</a:t>
              </a:r>
              <a:endParaRPr lang="zh-CN" altLang="en-US" sz="2400" dirty="0">
                <a:latin typeface="思源宋体 Heavy" panose="02020900000000000000" pitchFamily="18" charset="-122"/>
                <a:ea typeface="思源宋体 Heavy" panose="02020900000000000000" pitchFamily="18" charset="-122"/>
              </a:endParaRPr>
            </a:p>
          </p:txBody>
        </p:sp>
        <p:sp>
          <p:nvSpPr>
            <p:cNvPr id="28" name="文本框 27"/>
            <p:cNvSpPr txBox="1"/>
            <p:nvPr/>
          </p:nvSpPr>
          <p:spPr>
            <a:xfrm>
              <a:off x="7475220" y="406400"/>
              <a:ext cx="2094865"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课题背景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29" name="文本框 28"/>
            <p:cNvSpPr txBox="1"/>
            <p:nvPr/>
          </p:nvSpPr>
          <p:spPr>
            <a:xfrm>
              <a:off x="7901305" y="841375"/>
              <a:ext cx="1242695" cy="245110"/>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Background</a:t>
              </a:r>
              <a:endParaRPr lang="en-US" altLang="zh-CN" sz="1000" dirty="0">
                <a:solidFill>
                  <a:schemeClr val="bg1">
                    <a:lumMod val="50000"/>
                  </a:schemeClr>
                </a:solidFill>
                <a:latin typeface="微软雅黑" panose="020B0503020204020204" charset="-122"/>
                <a:ea typeface="微软雅黑" panose="020B0503020204020204" charset="-122"/>
                <a:sym typeface="+mn-ea"/>
              </a:endParaRPr>
            </a:p>
          </p:txBody>
        </p:sp>
      </p:grpSp>
      <p:sp>
        <p:nvSpPr>
          <p:cNvPr id="42" name="矩形 41"/>
          <p:cNvSpPr/>
          <p:nvPr/>
        </p:nvSpPr>
        <p:spPr>
          <a:xfrm>
            <a:off x="3463290" y="1371600"/>
            <a:ext cx="981710" cy="2755900"/>
          </a:xfrm>
          <a:prstGeom prst="rect">
            <a:avLst/>
          </a:prstGeom>
        </p:spPr>
        <p:txBody>
          <a:bodyPr vert="eaVert" anchor="b" anchorCtr="0">
            <a:noAutofit/>
          </a:bodyPr>
          <a:lstStyle/>
          <a:p>
            <a:pPr algn="dist">
              <a:lnSpc>
                <a:spcPct val="120000"/>
              </a:lnSpc>
            </a:pPr>
            <a:r>
              <a:rPr lang="en-US" altLang="zh-CN"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CONTEN</a:t>
            </a:r>
            <a:r>
              <a:rPr lang="en-US" altLang="zh-CN" sz="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en-US" altLang="zh-CN"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TS</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5" name="iconfont-11208-5297042"/>
          <p:cNvSpPr/>
          <p:nvPr/>
        </p:nvSpPr>
        <p:spPr>
          <a:xfrm>
            <a:off x="267970" y="25463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grpSp>
        <p:nvGrpSpPr>
          <p:cNvPr id="47" name="组合 46"/>
          <p:cNvGrpSpPr/>
          <p:nvPr/>
        </p:nvGrpSpPr>
        <p:grpSpPr>
          <a:xfrm>
            <a:off x="10722716" y="6421225"/>
            <a:ext cx="1093905" cy="203200"/>
            <a:chOff x="2400300" y="-914400"/>
            <a:chExt cx="1093905" cy="203200"/>
          </a:xfrm>
        </p:grpSpPr>
        <p:sp>
          <p:nvSpPr>
            <p:cNvPr id="48" name="椭圆 47"/>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1771650" y="998220"/>
            <a:ext cx="1431290" cy="3528695"/>
          </a:xfrm>
          <a:prstGeom prst="rect">
            <a:avLst/>
          </a:prstGeom>
        </p:spPr>
        <p:txBody>
          <a:bodyPr vert="eaVert" anchor="b" anchorCtr="0">
            <a:noAutofit/>
          </a:bodyPr>
          <a:lstStyle/>
          <a:p>
            <a:pPr algn="ctr">
              <a:lnSpc>
                <a:spcPct val="120000"/>
              </a:lnSpc>
            </a:pPr>
            <a:r>
              <a:rPr lang="zh-CN" altLang="en-US" sz="8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目 录</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grpSp>
        <p:nvGrpSpPr>
          <p:cNvPr id="18" name="组合 17"/>
          <p:cNvGrpSpPr/>
          <p:nvPr/>
        </p:nvGrpSpPr>
        <p:grpSpPr>
          <a:xfrm>
            <a:off x="6942674" y="2094548"/>
            <a:ext cx="2980690" cy="827405"/>
            <a:chOff x="7015480" y="1706245"/>
            <a:chExt cx="2980690" cy="827405"/>
          </a:xfrm>
        </p:grpSpPr>
        <p:sp>
          <p:nvSpPr>
            <p:cNvPr id="35" name="椭圆 34"/>
            <p:cNvSpPr/>
            <p:nvPr/>
          </p:nvSpPr>
          <p:spPr>
            <a:xfrm>
              <a:off x="7015480" y="1706245"/>
              <a:ext cx="805815" cy="805815"/>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2</a:t>
              </a:r>
              <a:endParaRPr lang="zh-CN" altLang="en-US" sz="2400" dirty="0">
                <a:latin typeface="思源宋体 Heavy" panose="02020900000000000000" pitchFamily="18" charset="-122"/>
                <a:ea typeface="思源宋体 Heavy" panose="02020900000000000000" pitchFamily="18" charset="-122"/>
              </a:endParaRPr>
            </a:p>
          </p:txBody>
        </p:sp>
        <p:sp>
          <p:nvSpPr>
            <p:cNvPr id="2" name="文本框 1"/>
            <p:cNvSpPr txBox="1"/>
            <p:nvPr>
              <p:custDataLst>
                <p:tags r:id="rId2"/>
              </p:custDataLst>
            </p:nvPr>
          </p:nvSpPr>
          <p:spPr>
            <a:xfrm>
              <a:off x="7901305" y="1786255"/>
              <a:ext cx="2094865"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系统构建</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8039100" y="2080260"/>
              <a:ext cx="1771650" cy="453390"/>
            </a:xfrm>
            <a:prstGeom prst="rect">
              <a:avLst/>
            </a:prstGeom>
            <a:noFill/>
          </p:spPr>
          <p:txBody>
            <a:bodyPr wrap="square" rtlCol="0">
              <a:noAutofit/>
            </a:bodyPr>
            <a:lstStyle/>
            <a:p>
              <a:pPr algn="dist"/>
              <a:r>
                <a:rPr lang="en-US" altLang="zh-CN" sz="1000" dirty="0">
                  <a:latin typeface="微软雅黑" panose="020B0503020204020204" charset="-122"/>
                  <a:ea typeface="微软雅黑" panose="020B0503020204020204" charset="-122"/>
                  <a:sym typeface="+mn-ea"/>
                </a:rPr>
                <a:t> </a:t>
              </a:r>
              <a:endParaRPr lang="en-US" altLang="zh-CN" sz="1000" dirty="0">
                <a:latin typeface="微软雅黑" panose="020B0503020204020204" charset="-122"/>
                <a:ea typeface="微软雅黑" panose="020B0503020204020204" charset="-122"/>
                <a:sym typeface="+mn-ea"/>
              </a:endParaRPr>
            </a:p>
            <a:p>
              <a:pPr algn="dist"/>
              <a:r>
                <a:rPr lang="en-US" altLang="zh-CN" sz="1000" dirty="0">
                  <a:latin typeface="微软雅黑" panose="020B0503020204020204" charset="-122"/>
                  <a:ea typeface="微软雅黑" panose="020B0503020204020204" charset="-122"/>
                  <a:sym typeface="+mn-ea"/>
                </a:rPr>
                <a:t>System construction</a:t>
              </a:r>
              <a:endParaRPr lang="en-US" altLang="zh-CN" sz="1000" dirty="0">
                <a:latin typeface="微软雅黑" panose="020B0503020204020204" charset="-122"/>
                <a:ea typeface="微软雅黑" panose="020B0503020204020204" charset="-122"/>
                <a:sym typeface="+mn-ea"/>
              </a:endParaRPr>
            </a:p>
          </p:txBody>
        </p:sp>
      </p:grpSp>
      <p:grpSp>
        <p:nvGrpSpPr>
          <p:cNvPr id="23" name="组合 22"/>
          <p:cNvGrpSpPr/>
          <p:nvPr/>
        </p:nvGrpSpPr>
        <p:grpSpPr>
          <a:xfrm>
            <a:off x="6915082" y="3962534"/>
            <a:ext cx="3233709" cy="858520"/>
            <a:chOff x="6847840" y="4452620"/>
            <a:chExt cx="3233709" cy="858520"/>
          </a:xfrm>
        </p:grpSpPr>
        <p:sp>
          <p:nvSpPr>
            <p:cNvPr id="39" name="椭圆 38"/>
            <p:cNvSpPr/>
            <p:nvPr/>
          </p:nvSpPr>
          <p:spPr>
            <a:xfrm>
              <a:off x="6847840" y="4452620"/>
              <a:ext cx="805815" cy="805815"/>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3</a:t>
              </a:r>
              <a:endParaRPr lang="en-US" altLang="zh-CN" sz="2400" dirty="0">
                <a:latin typeface="思源宋体 Heavy" panose="02020900000000000000" pitchFamily="18" charset="-122"/>
                <a:ea typeface="思源宋体 Heavy" panose="02020900000000000000" pitchFamily="18" charset="-122"/>
              </a:endParaRPr>
            </a:p>
          </p:txBody>
        </p:sp>
        <p:sp>
          <p:nvSpPr>
            <p:cNvPr id="12" name="文本框 11"/>
            <p:cNvSpPr txBox="1"/>
            <p:nvPr>
              <p:custDataLst>
                <p:tags r:id="rId4"/>
              </p:custDataLst>
            </p:nvPr>
          </p:nvSpPr>
          <p:spPr>
            <a:xfrm>
              <a:off x="7863205" y="4548505"/>
              <a:ext cx="2218344"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3" name="文本框 12"/>
            <p:cNvSpPr txBox="1"/>
            <p:nvPr>
              <p:custDataLst>
                <p:tags r:id="rId5"/>
              </p:custDataLst>
            </p:nvPr>
          </p:nvSpPr>
          <p:spPr>
            <a:xfrm>
              <a:off x="8263255" y="4855210"/>
              <a:ext cx="1397635" cy="455930"/>
            </a:xfrm>
            <a:prstGeom prst="rect">
              <a:avLst/>
            </a:prstGeom>
            <a:noFill/>
          </p:spPr>
          <p:txBody>
            <a:bodyPr wrap="square" rtlCol="0">
              <a:noAutofit/>
            </a:bodyPr>
            <a:lstStyle/>
            <a:p>
              <a:pPr algn="dist"/>
              <a:r>
                <a:rPr lang="en-US" altLang="zh-CN" sz="1000" dirty="0">
                  <a:latin typeface="微软雅黑" panose="020B0503020204020204" charset="-122"/>
                  <a:ea typeface="微软雅黑" panose="020B0503020204020204" charset="-122"/>
                  <a:sym typeface="+mn-ea"/>
                </a:rPr>
                <a:t> </a:t>
              </a:r>
              <a:endParaRPr lang="en-US" altLang="zh-CN" sz="1000" dirty="0">
                <a:latin typeface="微软雅黑" panose="020B0503020204020204" charset="-122"/>
                <a:ea typeface="微软雅黑" panose="020B0503020204020204" charset="-122"/>
                <a:sym typeface="+mn-ea"/>
              </a:endParaRPr>
            </a:p>
            <a:p>
              <a:pPr algn="dist"/>
              <a:r>
                <a:rPr lang="en-US" altLang="zh-CN" sz="1000" dirty="0">
                  <a:latin typeface="微软雅黑" panose="020B0503020204020204" charset="-122"/>
                  <a:ea typeface="微软雅黑" panose="020B0503020204020204" charset="-122"/>
                  <a:sym typeface="+mn-ea"/>
                </a:rPr>
                <a:t>Main Function</a:t>
              </a:r>
              <a:endParaRPr lang="en-US" altLang="zh-CN" sz="1000" dirty="0">
                <a:latin typeface="微软雅黑" panose="020B0503020204020204" charset="-122"/>
                <a:ea typeface="微软雅黑" panose="020B0503020204020204" charset="-122"/>
                <a:sym typeface="+mn-ea"/>
              </a:endParaRPr>
            </a:p>
          </p:txBody>
        </p:sp>
      </p:grpSp>
      <p:grpSp>
        <p:nvGrpSpPr>
          <p:cNvPr id="24" name="组合 23"/>
          <p:cNvGrpSpPr/>
          <p:nvPr/>
        </p:nvGrpSpPr>
        <p:grpSpPr>
          <a:xfrm>
            <a:off x="6396990" y="5779770"/>
            <a:ext cx="3413125" cy="817245"/>
            <a:chOff x="6396990" y="5779770"/>
            <a:chExt cx="3413125" cy="817245"/>
          </a:xfrm>
        </p:grpSpPr>
        <p:sp>
          <p:nvSpPr>
            <p:cNvPr id="14" name="椭圆 13"/>
            <p:cNvSpPr/>
            <p:nvPr>
              <p:custDataLst>
                <p:tags r:id="rId6"/>
              </p:custDataLst>
            </p:nvPr>
          </p:nvSpPr>
          <p:spPr>
            <a:xfrm>
              <a:off x="6396990" y="5779770"/>
              <a:ext cx="805815" cy="805815"/>
            </a:xfrm>
            <a:prstGeom prst="ellipse">
              <a:avLst/>
            </a:prstGeom>
            <a:solidFill>
              <a:schemeClr val="accent1"/>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4</a:t>
              </a:r>
              <a:endParaRPr lang="en-US" altLang="zh-CN" sz="2400" dirty="0">
                <a:latin typeface="思源宋体 Heavy" panose="02020900000000000000" pitchFamily="18" charset="-122"/>
                <a:ea typeface="思源宋体 Heavy" panose="02020900000000000000" pitchFamily="18" charset="-122"/>
              </a:endParaRPr>
            </a:p>
          </p:txBody>
        </p:sp>
        <p:sp>
          <p:nvSpPr>
            <p:cNvPr id="15" name="文本框 14"/>
            <p:cNvSpPr txBox="1"/>
            <p:nvPr>
              <p:custDataLst>
                <p:tags r:id="rId7"/>
              </p:custDataLst>
            </p:nvPr>
          </p:nvSpPr>
          <p:spPr>
            <a:xfrm>
              <a:off x="7653655" y="5816600"/>
              <a:ext cx="215646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6" name="文本框 15"/>
            <p:cNvSpPr txBox="1"/>
            <p:nvPr>
              <p:custDataLst>
                <p:tags r:id="rId8"/>
              </p:custDataLst>
            </p:nvPr>
          </p:nvSpPr>
          <p:spPr>
            <a:xfrm>
              <a:off x="7943850" y="6143625"/>
              <a:ext cx="1627505" cy="453390"/>
            </a:xfrm>
            <a:prstGeom prst="rect">
              <a:avLst/>
            </a:prstGeom>
            <a:noFill/>
          </p:spPr>
          <p:txBody>
            <a:bodyPr wrap="square" rtlCol="0">
              <a:noAutofit/>
            </a:bodyPr>
            <a:lstStyle/>
            <a:p>
              <a:pPr algn="dist"/>
              <a:r>
                <a:rPr lang="en-US" altLang="zh-CN" sz="1000" dirty="0">
                  <a:latin typeface="微软雅黑" panose="020B0503020204020204" charset="-122"/>
                  <a:ea typeface="微软雅黑" panose="020B0503020204020204" charset="-122"/>
                  <a:sym typeface="+mn-ea"/>
                </a:rPr>
                <a:t> </a:t>
              </a:r>
              <a:endParaRPr lang="en-US" altLang="zh-CN" sz="1000" dirty="0">
                <a:latin typeface="微软雅黑" panose="020B0503020204020204" charset="-122"/>
                <a:ea typeface="微软雅黑" panose="020B0503020204020204" charset="-122"/>
                <a:sym typeface="+mn-ea"/>
              </a:endParaRPr>
            </a:p>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1"/>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6" name="圆角矩形 5"/>
          <p:cNvSpPr/>
          <p:nvPr>
            <p:custDataLst>
              <p:tags r:id="rId3"/>
            </p:custDataLst>
          </p:nvPr>
        </p:nvSpPr>
        <p:spPr>
          <a:xfrm>
            <a:off x="4024630" y="1024890"/>
            <a:ext cx="4421505" cy="439420"/>
          </a:xfrm>
          <a:prstGeom prst="roundRect">
            <a:avLst/>
          </a:prstGeom>
          <a:solidFill>
            <a:srgbClr val="011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pPr>
            <a:r>
              <a:rPr lang="zh-CN" altLang="en-US" sz="2000">
                <a:latin typeface="微软雅黑" panose="020B0503020204020204" charset="-122"/>
                <a:ea typeface="微软雅黑" panose="020B0503020204020204" charset="-122"/>
                <a:cs typeface="微软雅黑" panose="020B0503020204020204" charset="-122"/>
                <a:sym typeface="+mn-ea"/>
              </a:rPr>
              <a:t>算法对比</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4"/>
            </p:custDataLst>
          </p:nvPr>
        </p:nvSpPr>
        <p:spPr>
          <a:xfrm>
            <a:off x="579120" y="3181350"/>
            <a:ext cx="5080000" cy="1938020"/>
          </a:xfrm>
          <a:prstGeom prst="rect">
            <a:avLst/>
          </a:prstGeom>
          <a:noFill/>
          <a:ln w="15875">
            <a:solidFill>
              <a:schemeClr val="accent1"/>
            </a:solidFill>
          </a:ln>
        </p:spPr>
        <p:txBody>
          <a:bodyPr>
            <a:spAutoFit/>
          </a:bodyPr>
          <a:lstStyle/>
          <a:p>
            <a:pPr indent="0" algn="just" fontAlgn="auto">
              <a:lnSpc>
                <a:spcPct val="150000"/>
              </a:lnSpc>
            </a:pPr>
            <a:r>
              <a:rPr lang="zh-CN" sz="1600" b="0">
                <a:latin typeface="微软雅黑" panose="020B0503020204020204" charset="-122"/>
                <a:ea typeface="微软雅黑" panose="020B0503020204020204" charset="-122"/>
              </a:rPr>
              <a:t>在系统长期测试过程中，考虑到算力的限制，我们在对比模型的过程中，按照</a:t>
            </a:r>
            <a:r>
              <a:rPr lang="en-US" altLang="zh-CN" sz="1600" b="0">
                <a:latin typeface="微软雅黑" panose="020B0503020204020204" charset="-122"/>
                <a:ea typeface="微软雅黑" panose="020B0503020204020204" charset="-122"/>
              </a:rPr>
              <a:t>RoBERTa</a:t>
            </a:r>
            <a:r>
              <a:rPr lang="zh-CN" altLang="en-US" sz="1600" b="0">
                <a:latin typeface="微软雅黑" panose="020B0503020204020204" charset="-122"/>
                <a:ea typeface="微软雅黑" panose="020B0503020204020204" charset="-122"/>
              </a:rPr>
              <a:t>模型原论文的指导，对论文进行了复现，采取了与原论文一样的模型对比方式，得到的结果与原论文大致相同，因此最终选择了</a:t>
            </a:r>
            <a:r>
              <a:rPr lang="en-US" altLang="zh-CN" sz="1600" b="0">
                <a:latin typeface="微软雅黑" panose="020B0503020204020204" charset="-122"/>
                <a:ea typeface="微软雅黑" panose="020B0503020204020204" charset="-122"/>
              </a:rPr>
              <a:t>RoBERTa</a:t>
            </a:r>
            <a:r>
              <a:rPr lang="zh-CN" altLang="en-US" sz="1600" b="0">
                <a:latin typeface="微软雅黑" panose="020B0503020204020204" charset="-122"/>
                <a:ea typeface="微软雅黑" panose="020B0503020204020204" charset="-122"/>
              </a:rPr>
              <a:t>作为我们的使用模型。</a:t>
            </a:r>
            <a:endParaRPr lang="zh-CN" altLang="en-US" sz="1600" b="0">
              <a:latin typeface="微软雅黑" panose="020B0503020204020204" charset="-122"/>
              <a:ea typeface="微软雅黑" panose="020B0503020204020204" charset="-122"/>
            </a:endParaRPr>
          </a:p>
        </p:txBody>
      </p:sp>
      <p:pic>
        <p:nvPicPr>
          <p:cNvPr id="16" name="图片 14" descr="IMG_256"/>
          <p:cNvPicPr>
            <a:picLocks noChangeAspect="1"/>
          </p:cNvPicPr>
          <p:nvPr>
            <p:custDataLst>
              <p:tags r:id="rId5"/>
            </p:custDataLst>
          </p:nvPr>
        </p:nvPicPr>
        <p:blipFill>
          <a:blip r:embed="rId6"/>
          <a:stretch>
            <a:fillRect/>
          </a:stretch>
        </p:blipFill>
        <p:spPr>
          <a:xfrm>
            <a:off x="6303963" y="1719580"/>
            <a:ext cx="5090795" cy="2552700"/>
          </a:xfrm>
          <a:prstGeom prst="rect">
            <a:avLst/>
          </a:prstGeom>
          <a:noFill/>
          <a:ln w="9525">
            <a:noFill/>
          </a:ln>
        </p:spPr>
      </p:pic>
      <p:pic>
        <p:nvPicPr>
          <p:cNvPr id="101" name="图片 100"/>
          <p:cNvPicPr/>
          <p:nvPr/>
        </p:nvPicPr>
        <p:blipFill>
          <a:blip r:embed="rId7"/>
          <a:stretch>
            <a:fillRect/>
          </a:stretch>
        </p:blipFill>
        <p:spPr>
          <a:xfrm>
            <a:off x="6217920" y="4272280"/>
            <a:ext cx="5264150" cy="2247265"/>
          </a:xfrm>
          <a:prstGeom prst="rect">
            <a:avLst/>
          </a:prstGeom>
          <a:noFill/>
          <a:ln w="9525">
            <a:noFill/>
          </a:ln>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05</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245360" cy="697230"/>
            <a:chOff x="1503" y="297"/>
            <a:chExt cx="3536" cy="1098"/>
          </a:xfrm>
        </p:grpSpPr>
        <p:sp>
          <p:nvSpPr>
            <p:cNvPr id="2" name="文本框 1"/>
            <p:cNvSpPr txBox="1"/>
            <p:nvPr>
              <p:custDataLst>
                <p:tags r:id="rId1"/>
              </p:custDataLst>
            </p:nvPr>
          </p:nvSpPr>
          <p:spPr>
            <a:xfrm>
              <a:off x="1503" y="297"/>
              <a:ext cx="3536"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关键技术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1791" y="1009"/>
              <a:ext cx="2959"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Key Technologies</a:t>
              </a:r>
              <a:endParaRPr lang="en-US" altLang="zh-CN" sz="1000" dirty="0">
                <a:latin typeface="微软雅黑" panose="020B0503020204020204" charset="-122"/>
                <a:ea typeface="微软雅黑" panose="020B0503020204020204" charset="-122"/>
                <a:sym typeface="+mn-ea"/>
              </a:endParaRPr>
            </a:p>
          </p:txBody>
        </p:sp>
      </p:grpSp>
      <p:sp>
        <p:nvSpPr>
          <p:cNvPr id="6" name="圆角矩形 5"/>
          <p:cNvSpPr/>
          <p:nvPr>
            <p:custDataLst>
              <p:tags r:id="rId3"/>
            </p:custDataLst>
          </p:nvPr>
        </p:nvSpPr>
        <p:spPr>
          <a:xfrm>
            <a:off x="4024630" y="1024890"/>
            <a:ext cx="4421505" cy="439420"/>
          </a:xfrm>
          <a:prstGeom prst="roundRect">
            <a:avLst/>
          </a:prstGeom>
          <a:solidFill>
            <a:srgbClr val="011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pPr>
            <a:r>
              <a:rPr lang="zh-CN" altLang="en-US" sz="2000">
                <a:latin typeface="微软雅黑" panose="020B0503020204020204" charset="-122"/>
                <a:ea typeface="微软雅黑" panose="020B0503020204020204" charset="-122"/>
                <a:cs typeface="微软雅黑" panose="020B0503020204020204" charset="-122"/>
                <a:sym typeface="+mn-ea"/>
              </a:rPr>
              <a:t>算法后端系统架构</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98" name="picture" descr="descript"/>
          <p:cNvPicPr/>
          <p:nvPr>
            <p:custDataLst>
              <p:tags r:id="rId4"/>
            </p:custDataLst>
          </p:nvPr>
        </p:nvPicPr>
        <p:blipFill>
          <a:blip r:embed="rId5"/>
          <a:srcRect/>
          <a:stretch>
            <a:fillRect/>
          </a:stretch>
        </p:blipFill>
        <p:spPr>
          <a:xfrm>
            <a:off x="4220528" y="2085023"/>
            <a:ext cx="4029075" cy="353758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9555" y="2177415"/>
            <a:ext cx="7628255" cy="1938020"/>
          </a:xfrm>
          <a:prstGeom prst="rect">
            <a:avLst/>
          </a:prstGeom>
          <a:noFill/>
        </p:spPr>
        <p:txBody>
          <a:bodyPr wrap="square" rtlCol="0">
            <a:spAutoFit/>
          </a:bodyPr>
          <a:lstStyle/>
          <a:p>
            <a:pPr indent="0" algn="l" fontAlgn="auto">
              <a:lnSpc>
                <a:spcPct val="150000"/>
              </a:lnSpc>
            </a:pPr>
            <a:r>
              <a:rPr lang="zh-CN" altLang="en-US" sz="8000" spc="600" dirty="0">
                <a:solidFill>
                  <a:srgbClr val="B48F57"/>
                </a:solidFill>
                <a:effectLst>
                  <a:reflection blurRad="6350" stA="55000" endA="300" endPos="26000" dist="127000" dir="5400000" sy="-100000" algn="bl" rotWithShape="0"/>
                </a:effectLst>
                <a:latin typeface="汉仪综艺体简" panose="02010600000101010101" charset="-122"/>
                <a:ea typeface="汉仪综艺体简" panose="02010600000101010101" charset="-122"/>
                <a:cs typeface="微软雅黑" panose="020B0503020204020204" charset="-122"/>
                <a:sym typeface="+mn-ea"/>
              </a:rPr>
              <a:t>感谢观看聆听</a:t>
            </a:r>
            <a:endParaRPr lang="zh-CN" altLang="en-US" sz="8000" spc="600" dirty="0">
              <a:solidFill>
                <a:srgbClr val="B48F57"/>
              </a:solidFill>
              <a:effectLst>
                <a:reflection blurRad="6350" stA="55000" endA="300" endPos="26000" dist="127000" dir="5400000" sy="-100000" algn="bl" rotWithShape="0"/>
              </a:effectLst>
              <a:latin typeface="汉仪综艺体简" panose="02010600000101010101" charset="-122"/>
              <a:ea typeface="汉仪综艺体简" panose="02010600000101010101" charset="-122"/>
              <a:cs typeface="微软雅黑" panose="020B0503020204020204" charset="-122"/>
              <a:sym typeface="+mn-ea"/>
            </a:endParaRP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173355" y="179070"/>
            <a:ext cx="546735" cy="443865"/>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38791" y="-1413562"/>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iconfont-11208-5297042"/>
          <p:cNvSpPr/>
          <p:nvPr/>
        </p:nvSpPr>
        <p:spPr>
          <a:xfrm>
            <a:off x="8923646" y="1441046"/>
            <a:ext cx="6534817" cy="4356099"/>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272540" y="1677527"/>
            <a:ext cx="5835015" cy="3474826"/>
            <a:chOff x="1272540" y="1677527"/>
            <a:chExt cx="5835015" cy="3474826"/>
          </a:xfrm>
        </p:grpSpPr>
        <p:sp>
          <p:nvSpPr>
            <p:cNvPr id="14" name="矩形 13"/>
            <p:cNvSpPr/>
            <p:nvPr/>
          </p:nvSpPr>
          <p:spPr>
            <a:xfrm>
              <a:off x="3648433" y="510663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1272540" y="2686050"/>
              <a:ext cx="5835015" cy="1322070"/>
            </a:xfrm>
            <a:prstGeom prst="rect">
              <a:avLst/>
            </a:prstGeom>
            <a:noFill/>
            <a:effectLst/>
          </p:spPr>
          <p:txBody>
            <a:bodyPr wrap="square" rtlCol="0">
              <a:spAutoFit/>
            </a:bodyPr>
            <a:lstStyle/>
            <a:p>
              <a:pPr algn="dist"/>
              <a:r>
                <a:rPr lang="zh-CN" altLang="en-US"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课题背景</a:t>
              </a:r>
              <a:endParaRPr lang="zh-CN" altLang="en-US" sz="8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12" name="文本框 11"/>
            <p:cNvSpPr txBox="1"/>
            <p:nvPr/>
          </p:nvSpPr>
          <p:spPr>
            <a:xfrm>
              <a:off x="2574459" y="1677527"/>
              <a:ext cx="3141345" cy="922020"/>
            </a:xfrm>
            <a:prstGeom prst="rect">
              <a:avLst/>
            </a:prstGeom>
            <a:noFill/>
          </p:spPr>
          <p:txBody>
            <a:bodyPr wrap="none" rtlCol="0">
              <a:spAutoFit/>
            </a:bodyPr>
            <a:lstStyle/>
            <a:p>
              <a:pPr algn="ctr"/>
              <a:r>
                <a:rPr lang="en-US" altLang="zh-CN" sz="5400" b="1" dirty="0">
                  <a:solidFill>
                    <a:schemeClr val="accent2"/>
                  </a:solidFill>
                  <a:latin typeface="微软雅黑" panose="020B0503020204020204" charset="-122"/>
                  <a:ea typeface="微软雅黑" panose="020B0503020204020204" charset="-122"/>
                </a:rPr>
                <a:t>PART-01</a:t>
              </a:r>
              <a:endParaRPr lang="en-US" altLang="zh-CN" sz="5400" b="1" dirty="0">
                <a:solidFill>
                  <a:schemeClr val="accent2"/>
                </a:solidFill>
                <a:latin typeface="微软雅黑" panose="020B0503020204020204" charset="-122"/>
                <a:ea typeface="微软雅黑" panose="020B0503020204020204" charset="-122"/>
              </a:endParaRPr>
            </a:p>
          </p:txBody>
        </p:sp>
        <p:sp>
          <p:nvSpPr>
            <p:cNvPr id="29" name="文本框 28"/>
            <p:cNvSpPr txBox="1"/>
            <p:nvPr>
              <p:custDataLst>
                <p:tags r:id="rId2"/>
              </p:custDataLst>
            </p:nvPr>
          </p:nvSpPr>
          <p:spPr>
            <a:xfrm>
              <a:off x="2574290" y="4174490"/>
              <a:ext cx="3039110" cy="521970"/>
            </a:xfrm>
            <a:prstGeom prst="rect">
              <a:avLst/>
            </a:prstGeom>
            <a:noFill/>
          </p:spPr>
          <p:txBody>
            <a:bodyPr wrap="square" rtlCol="0">
              <a:spAutoFit/>
            </a:bodyPr>
            <a:lstStyle/>
            <a:p>
              <a:pPr algn="dist"/>
              <a:r>
                <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Background</a:t>
              </a:r>
              <a:endPar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anose="020B0503020204020204" charset="-122"/>
                <a:ea typeface="微软雅黑" panose="020B0503020204020204" charset="-122"/>
              </a:rPr>
              <a:t>01</a:t>
            </a:r>
            <a:endParaRPr lang="en-US" altLang="zh-CN" sz="1600" dirty="0">
              <a:latin typeface="微软雅黑" panose="020B0503020204020204" charset="-122"/>
              <a:ea typeface="微软雅黑" panose="020B0503020204020204" charset="-122"/>
            </a:endParaRPr>
          </a:p>
        </p:txBody>
      </p:sp>
      <p:grpSp>
        <p:nvGrpSpPr>
          <p:cNvPr id="4" name="组合 3"/>
          <p:cNvGrpSpPr/>
          <p:nvPr/>
        </p:nvGrpSpPr>
        <p:grpSpPr>
          <a:xfrm>
            <a:off x="894715" y="258445"/>
            <a:ext cx="2094230" cy="697230"/>
            <a:chOff x="1503" y="297"/>
            <a:chExt cx="3298" cy="1098"/>
          </a:xfrm>
        </p:grpSpPr>
        <p:sp>
          <p:nvSpPr>
            <p:cNvPr id="2" name="文本框 1"/>
            <p:cNvSpPr txBox="1"/>
            <p:nvPr>
              <p:custDataLst>
                <p:tags r:id="rId1"/>
              </p:custDataLst>
            </p:nvPr>
          </p:nvSpPr>
          <p:spPr>
            <a:xfrm>
              <a:off x="1503" y="297"/>
              <a:ext cx="3299"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课题背景</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2174" y="1009"/>
              <a:ext cx="1957" cy="386"/>
            </a:xfrm>
            <a:prstGeom prst="rect">
              <a:avLst/>
            </a:prstGeom>
            <a:noFill/>
          </p:spPr>
          <p:txBody>
            <a:bodyPr wrap="square" rtlCol="0">
              <a:spAutoFit/>
            </a:bodyPr>
            <a:lstStyle/>
            <a:p>
              <a:pPr algn="dist"/>
              <a:r>
                <a:rPr lang="en-US" altLang="zh-CN" sz="1000" dirty="0">
                  <a:solidFill>
                    <a:schemeClr val="tx1">
                      <a:lumMod val="75000"/>
                      <a:lumOff val="25000"/>
                    </a:schemeClr>
                  </a:solidFill>
                  <a:latin typeface="微软雅黑" panose="020B0503020204020204" charset="-122"/>
                  <a:ea typeface="微软雅黑" panose="020B0503020204020204" charset="-122"/>
                  <a:sym typeface="+mn-ea"/>
                </a:rPr>
                <a:t>Background</a:t>
              </a:r>
              <a:endParaRPr lang="en-US" altLang="zh-CN" sz="1000" dirty="0">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41" name="组合 40"/>
          <p:cNvGrpSpPr/>
          <p:nvPr/>
        </p:nvGrpSpPr>
        <p:grpSpPr>
          <a:xfrm>
            <a:off x="6839585" y="1292860"/>
            <a:ext cx="4868545" cy="4272280"/>
            <a:chOff x="10955" y="2794"/>
            <a:chExt cx="7432" cy="6240"/>
          </a:xfrm>
          <a:effectLst>
            <a:reflection blurRad="6350" stA="52000" endA="300" endPos="35000" dir="5400000" sy="-100000" algn="bl" rotWithShape="0"/>
          </a:effectLst>
        </p:grpSpPr>
        <p:pic>
          <p:nvPicPr>
            <p:cNvPr id="31" name="图片 30" descr="51miz-E793625-C66AE58F"/>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0955" y="2794"/>
              <a:ext cx="7433" cy="6240"/>
            </a:xfrm>
            <a:prstGeom prst="rect">
              <a:avLst/>
            </a:prstGeom>
          </p:spPr>
        </p:pic>
        <p:pic>
          <p:nvPicPr>
            <p:cNvPr id="36" name="图片 35"/>
            <p:cNvPicPr>
              <a:picLocks noChangeAspect="1"/>
            </p:cNvPicPr>
            <p:nvPr>
              <p:custDataLst>
                <p:tags r:id="rId5"/>
              </p:custDataLst>
            </p:nvPr>
          </p:nvPicPr>
          <p:blipFill rotWithShape="1">
            <a:blip r:embed="rId6" cstate="print">
              <a:extLst>
                <a:ext uri="{28A0092B-C50C-407E-A947-70E740481C1C}">
                  <a14:useLocalDpi xmlns:a14="http://schemas.microsoft.com/office/drawing/2010/main" val="0"/>
                </a:ext>
              </a:extLst>
            </a:blip>
            <a:srcRect/>
            <a:stretch>
              <a:fillRect/>
            </a:stretch>
          </p:blipFill>
          <p:spPr>
            <a:xfrm>
              <a:off x="11105" y="3024"/>
              <a:ext cx="7118" cy="3960"/>
            </a:xfrm>
            <a:prstGeom prst="rect">
              <a:avLst/>
            </a:prstGeom>
          </p:spPr>
        </p:pic>
      </p:grpSp>
      <p:grpSp>
        <p:nvGrpSpPr>
          <p:cNvPr id="5" name="组合 4"/>
          <p:cNvGrpSpPr/>
          <p:nvPr/>
        </p:nvGrpSpPr>
        <p:grpSpPr>
          <a:xfrm>
            <a:off x="286385" y="1463675"/>
            <a:ext cx="6553200" cy="2452370"/>
            <a:chOff x="286385" y="1464310"/>
            <a:chExt cx="6073775" cy="2214880"/>
          </a:xfrm>
        </p:grpSpPr>
        <p:grpSp>
          <p:nvGrpSpPr>
            <p:cNvPr id="40" name="组合 39"/>
            <p:cNvGrpSpPr/>
            <p:nvPr/>
          </p:nvGrpSpPr>
          <p:grpSpPr>
            <a:xfrm>
              <a:off x="809625" y="1464310"/>
              <a:ext cx="5550535" cy="2214880"/>
              <a:chOff x="733" y="3308"/>
              <a:chExt cx="8741" cy="3488"/>
            </a:xfrm>
          </p:grpSpPr>
          <p:sp>
            <p:nvSpPr>
              <p:cNvPr id="100" name="文本框 99"/>
              <p:cNvSpPr txBox="1"/>
              <p:nvPr/>
            </p:nvSpPr>
            <p:spPr>
              <a:xfrm>
                <a:off x="867" y="3308"/>
                <a:ext cx="8607" cy="1049"/>
              </a:xfrm>
              <a:prstGeom prst="rect">
                <a:avLst/>
              </a:prstGeom>
              <a:noFill/>
              <a:ln w="9525">
                <a:noFill/>
              </a:ln>
            </p:spPr>
            <p:txBody>
              <a:bodyPr wrap="square">
                <a:spAutoFit/>
              </a:bodyPr>
              <a:lstStyle/>
              <a:p>
                <a:pPr indent="0" algn="just" fontAlgn="auto">
                  <a:lnSpc>
                    <a:spcPct val="150000"/>
                  </a:lnSpc>
                </a:pPr>
                <a:r>
                  <a:rPr lang="zh-CN" sz="1400" b="0">
                    <a:latin typeface="微软雅黑" panose="020B0503020204020204" charset="-122"/>
                    <a:ea typeface="微软雅黑" panose="020B0503020204020204" charset="-122"/>
                  </a:rPr>
                  <a:t>以“智能简历解析系统”为主要方向，向企业、高校和创业团队征集具有创新性并符合行业发展趋势商业应用、创意设计方面的优秀项目。</a:t>
                </a:r>
                <a:endParaRPr lang="zh-CN" sz="1400" b="0">
                  <a:latin typeface="微软雅黑" panose="020B0503020204020204" charset="-122"/>
                  <a:ea typeface="微软雅黑" panose="020B0503020204020204" charset="-122"/>
                </a:endParaRPr>
              </a:p>
            </p:txBody>
          </p:sp>
          <p:cxnSp>
            <p:nvCxnSpPr>
              <p:cNvPr id="37" name="直接连接符 36"/>
              <p:cNvCxnSpPr/>
              <p:nvPr>
                <p:custDataLst>
                  <p:tags r:id="rId7"/>
                </p:custDataLst>
              </p:nvPr>
            </p:nvCxnSpPr>
            <p:spPr>
              <a:xfrm>
                <a:off x="867" y="4667"/>
                <a:ext cx="8343" cy="0"/>
              </a:xfrm>
              <a:prstGeom prst="line">
                <a:avLst/>
              </a:prstGeom>
              <a:ln>
                <a:solidFill>
                  <a:srgbClr val="B48F57"/>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8"/>
                </p:custDataLst>
              </p:nvPr>
            </p:nvSpPr>
            <p:spPr>
              <a:xfrm>
                <a:off x="733" y="5002"/>
                <a:ext cx="8607" cy="1508"/>
              </a:xfrm>
              <a:prstGeom prst="rect">
                <a:avLst/>
              </a:prstGeom>
              <a:noFill/>
              <a:ln w="9525">
                <a:noFill/>
              </a:ln>
            </p:spPr>
            <p:txBody>
              <a:bodyPr wrap="square">
                <a:spAutoFit/>
              </a:bodyPr>
              <a:lstStyle/>
              <a:p>
                <a:pPr indent="0" algn="just" fontAlgn="auto">
                  <a:lnSpc>
                    <a:spcPct val="150000"/>
                  </a:lnSpc>
                </a:pPr>
                <a:r>
                  <a:rPr lang="zh-CN" sz="1400" dirty="0">
                    <a:latin typeface="微软雅黑" panose="020B0503020204020204" charset="-122"/>
                    <a:ea typeface="微软雅黑" panose="020B0503020204020204" charset="-122"/>
                  </a:rPr>
                  <a:t>智能简历分析软件的真实业务背景主要涉及企业招聘流程的优化和改善。通过智能简历分析软件，企业可以根据简历信息和当前岗位要求，有效地分析求职者实际能力，进而合理匹配岗位，减少人力成本，提升招聘效率。</a:t>
                </a:r>
                <a:endParaRPr lang="zh-CN" sz="1400" dirty="0">
                  <a:latin typeface="微软雅黑" panose="020B0503020204020204" charset="-122"/>
                  <a:ea typeface="微软雅黑" panose="020B0503020204020204" charset="-122"/>
                </a:endParaRPr>
              </a:p>
            </p:txBody>
          </p:sp>
          <p:cxnSp>
            <p:nvCxnSpPr>
              <p:cNvPr id="39" name="直接连接符 38"/>
              <p:cNvCxnSpPr/>
              <p:nvPr>
                <p:custDataLst>
                  <p:tags r:id="rId9"/>
                </p:custDataLst>
              </p:nvPr>
            </p:nvCxnSpPr>
            <p:spPr>
              <a:xfrm>
                <a:off x="867" y="6796"/>
                <a:ext cx="8343" cy="0"/>
              </a:xfrm>
              <a:prstGeom prst="line">
                <a:avLst/>
              </a:prstGeom>
              <a:ln>
                <a:solidFill>
                  <a:srgbClr val="B48F57"/>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a:off x="288438" y="1606985"/>
              <a:ext cx="488950" cy="489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1</a:t>
              </a:r>
              <a:endParaRPr lang="en-US" altLang="zh-CN" sz="2000" b="1" dirty="0">
                <a:latin typeface="微软雅黑" panose="020B0503020204020204" charset="-122"/>
                <a:ea typeface="微软雅黑" panose="020B0503020204020204" charset="-122"/>
              </a:endParaRPr>
            </a:p>
          </p:txBody>
        </p:sp>
        <p:sp>
          <p:nvSpPr>
            <p:cNvPr id="43" name="椭圆 42"/>
            <p:cNvSpPr/>
            <p:nvPr>
              <p:custDataLst>
                <p:tags r:id="rId10"/>
              </p:custDataLst>
            </p:nvPr>
          </p:nvSpPr>
          <p:spPr>
            <a:xfrm>
              <a:off x="286385" y="2795787"/>
              <a:ext cx="488950" cy="489585"/>
            </a:xfrm>
            <a:prstGeom prst="ellipse">
              <a:avLst/>
            </a:prstGeom>
            <a:solidFill>
              <a:srgbClr val="B48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charset="-122"/>
                  <a:ea typeface="微软雅黑" panose="020B0503020204020204" charset="-122"/>
                </a:rPr>
                <a:t>2</a:t>
              </a:r>
              <a:endParaRPr lang="en-US" altLang="zh-CN" sz="2000" b="1">
                <a:latin typeface="微软雅黑" panose="020B0503020204020204" charset="-122"/>
                <a:ea typeface="微软雅黑" panose="020B0503020204020204" charset="-122"/>
              </a:endParaRPr>
            </a:p>
          </p:txBody>
        </p:sp>
      </p:grpSp>
      <p:sp>
        <p:nvSpPr>
          <p:cNvPr id="45" name="任意多边形: 形状 26"/>
          <p:cNvSpPr/>
          <p:nvPr>
            <p:custDataLst>
              <p:tags r:id="rId1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0115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iconfont-11208-5297042"/>
          <p:cNvSpPr/>
          <p:nvPr/>
        </p:nvSpPr>
        <p:spPr>
          <a:xfrm>
            <a:off x="8923646" y="1441046"/>
            <a:ext cx="6534817" cy="4356099"/>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272540" y="1677527"/>
            <a:ext cx="6115050" cy="3474826"/>
            <a:chOff x="1272540" y="1677527"/>
            <a:chExt cx="6115050" cy="3474826"/>
          </a:xfrm>
        </p:grpSpPr>
        <p:sp>
          <p:nvSpPr>
            <p:cNvPr id="14" name="矩形 13"/>
            <p:cNvSpPr/>
            <p:nvPr/>
          </p:nvSpPr>
          <p:spPr>
            <a:xfrm>
              <a:off x="3648433" y="510663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1272540" y="2686050"/>
              <a:ext cx="6115050" cy="1322070"/>
            </a:xfrm>
            <a:prstGeom prst="rect">
              <a:avLst/>
            </a:prstGeom>
            <a:noFill/>
            <a:effectLst/>
          </p:spPr>
          <p:txBody>
            <a:bodyPr wrap="square" rtlCol="0">
              <a:spAutoFit/>
            </a:bodyPr>
            <a:lstStyle/>
            <a:p>
              <a:pPr algn="dist"/>
              <a:r>
                <a:rPr lang="zh-CN" altLang="en-US"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系统构建</a:t>
              </a:r>
              <a:endParaRPr lang="zh-CN" altLang="en-US"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12" name="文本框 11"/>
            <p:cNvSpPr txBox="1"/>
            <p:nvPr/>
          </p:nvSpPr>
          <p:spPr>
            <a:xfrm>
              <a:off x="2574459" y="1677527"/>
              <a:ext cx="3141345" cy="922020"/>
            </a:xfrm>
            <a:prstGeom prst="rect">
              <a:avLst/>
            </a:prstGeom>
            <a:noFill/>
          </p:spPr>
          <p:txBody>
            <a:bodyPr wrap="none" rtlCol="0">
              <a:spAutoFit/>
            </a:bodyPr>
            <a:lstStyle/>
            <a:p>
              <a:pPr algn="ctr"/>
              <a:r>
                <a:rPr lang="en-US" altLang="zh-CN" sz="5400" b="1" dirty="0">
                  <a:solidFill>
                    <a:schemeClr val="accent2"/>
                  </a:solidFill>
                  <a:latin typeface="微软雅黑" panose="020B0503020204020204" charset="-122"/>
                  <a:ea typeface="微软雅黑" panose="020B0503020204020204" charset="-122"/>
                </a:rPr>
                <a:t>PART-02</a:t>
              </a:r>
              <a:endParaRPr lang="en-US" altLang="zh-CN" sz="5400" b="1" dirty="0">
                <a:solidFill>
                  <a:schemeClr val="accent2"/>
                </a:solidFill>
                <a:latin typeface="微软雅黑" panose="020B0503020204020204" charset="-122"/>
                <a:ea typeface="微软雅黑" panose="020B0503020204020204" charset="-122"/>
              </a:endParaRPr>
            </a:p>
          </p:txBody>
        </p:sp>
        <p:sp>
          <p:nvSpPr>
            <p:cNvPr id="29" name="文本框 28"/>
            <p:cNvSpPr txBox="1"/>
            <p:nvPr>
              <p:custDataLst>
                <p:tags r:id="rId2"/>
              </p:custDataLst>
            </p:nvPr>
          </p:nvSpPr>
          <p:spPr>
            <a:xfrm>
              <a:off x="2261235" y="4144645"/>
              <a:ext cx="3977640" cy="521970"/>
            </a:xfrm>
            <a:prstGeom prst="rect">
              <a:avLst/>
            </a:prstGeom>
            <a:noFill/>
          </p:spPr>
          <p:txBody>
            <a:bodyPr wrap="square" rtlCol="0">
              <a:spAutoFit/>
            </a:bodyPr>
            <a:lstStyle/>
            <a:p>
              <a:pPr algn="dist"/>
              <a:r>
                <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System construction</a:t>
              </a:r>
              <a:endParaRPr lang="en-US" altLang="zh-CN" sz="28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anose="020B0503020204020204" charset="-122"/>
                <a:ea typeface="微软雅黑" panose="020B0503020204020204" charset="-122"/>
              </a:rPr>
              <a:t>02</a:t>
            </a:r>
            <a:endParaRPr lang="en-US" altLang="zh-CN" sz="1600" dirty="0">
              <a:latin typeface="微软雅黑" panose="020B0503020204020204" charset="-122"/>
              <a:ea typeface="微软雅黑" panose="020B0503020204020204" charset="-122"/>
            </a:endParaRPr>
          </a:p>
        </p:txBody>
      </p:sp>
      <p:grpSp>
        <p:nvGrpSpPr>
          <p:cNvPr id="4" name="组合 3"/>
          <p:cNvGrpSpPr/>
          <p:nvPr/>
        </p:nvGrpSpPr>
        <p:grpSpPr>
          <a:xfrm>
            <a:off x="894715" y="258445"/>
            <a:ext cx="2094865" cy="697230"/>
            <a:chOff x="1503" y="297"/>
            <a:chExt cx="3299" cy="1098"/>
          </a:xfrm>
        </p:grpSpPr>
        <p:sp>
          <p:nvSpPr>
            <p:cNvPr id="2" name="文本框 1"/>
            <p:cNvSpPr txBox="1"/>
            <p:nvPr>
              <p:custDataLst>
                <p:tags r:id="rId1"/>
              </p:custDataLst>
            </p:nvPr>
          </p:nvSpPr>
          <p:spPr>
            <a:xfrm>
              <a:off x="1503" y="297"/>
              <a:ext cx="3299"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系统构建</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1797" y="1009"/>
              <a:ext cx="2538"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System construction</a:t>
              </a:r>
              <a:endParaRPr lang="en-US" altLang="zh-CN" sz="1000" dirty="0">
                <a:latin typeface="微软雅黑" panose="020B0503020204020204" charset="-122"/>
                <a:ea typeface="微软雅黑" panose="020B0503020204020204" charset="-122"/>
                <a:sym typeface="+mn-ea"/>
              </a:endParaRPr>
            </a:p>
          </p:txBody>
        </p:sp>
      </p:grpSp>
      <p:sp>
        <p:nvSpPr>
          <p:cNvPr id="13" name="矩形 12"/>
          <p:cNvSpPr/>
          <p:nvPr>
            <p:custDataLst>
              <p:tags r:id="rId3"/>
            </p:custDataLst>
          </p:nvPr>
        </p:nvSpPr>
        <p:spPr>
          <a:xfrm>
            <a:off x="3731260" y="2397125"/>
            <a:ext cx="6107430" cy="11823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7685" y="1149985"/>
            <a:ext cx="11240770" cy="704850"/>
          </a:xfrm>
          <a:prstGeom prst="rect">
            <a:avLst/>
          </a:prstGeom>
          <a:noFill/>
          <a:ln w="9525">
            <a:gradFill>
              <a:gsLst>
                <a:gs pos="100000">
                  <a:schemeClr val="accent2">
                    <a:alpha val="100000"/>
                  </a:schemeClr>
                </a:gs>
                <a:gs pos="0">
                  <a:schemeClr val="accent2"/>
                </a:gs>
              </a:gsLst>
              <a:lin ang="0" scaled="1"/>
            </a:gradFill>
          </a:ln>
        </p:spPr>
        <p:txBody>
          <a:bodyPr wrap="square">
            <a:noAutofit/>
          </a:bodyPr>
          <a:lstStyle/>
          <a:p>
            <a:pPr indent="0" algn="ctr" fontAlgn="auto">
              <a:lnSpc>
                <a:spcPct val="150000"/>
              </a:lnSpc>
            </a:pPr>
            <a:r>
              <a:rPr lang="zh-CN" sz="2400" b="0" dirty="0">
                <a:solidFill>
                  <a:schemeClr val="tx1"/>
                </a:solidFill>
                <a:latin typeface="微软雅黑" panose="020B0503020204020204" charset="-122"/>
                <a:ea typeface="微软雅黑" panose="020B0503020204020204" charset="-122"/>
                <a:cs typeface="微软雅黑" panose="020B0503020204020204" charset="-122"/>
              </a:rPr>
              <a:t>《众里寻他》的前端构建技术</a:t>
            </a:r>
            <a:endParaRPr lang="zh-CN" sz="2400" b="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2" name="组合 11"/>
          <p:cNvGrpSpPr/>
          <p:nvPr/>
        </p:nvGrpSpPr>
        <p:grpSpPr>
          <a:xfrm>
            <a:off x="1544955" y="2392680"/>
            <a:ext cx="8090535" cy="1060450"/>
            <a:chOff x="5039360" y="2382520"/>
            <a:chExt cx="8090535" cy="1060450"/>
          </a:xfrm>
        </p:grpSpPr>
        <p:grpSp>
          <p:nvGrpSpPr>
            <p:cNvPr id="19" name="组合 18"/>
            <p:cNvGrpSpPr/>
            <p:nvPr/>
          </p:nvGrpSpPr>
          <p:grpSpPr>
            <a:xfrm>
              <a:off x="5039360" y="2710180"/>
              <a:ext cx="539750" cy="469900"/>
              <a:chOff x="9458" y="6198"/>
              <a:chExt cx="700" cy="609"/>
            </a:xfrm>
            <a:solidFill>
              <a:schemeClr val="bg1"/>
            </a:solidFill>
          </p:grpSpPr>
          <p:sp>
            <p:nvSpPr>
              <p:cNvPr id="20" name="AutoShape 43"/>
              <p:cNvSpPr/>
              <p:nvPr>
                <p:custDataLst>
                  <p:tags r:id="rId4"/>
                </p:custDataLst>
              </p:nvPr>
            </p:nvSpPr>
            <p:spPr bwMode="auto">
              <a:xfrm>
                <a:off x="9458" y="6198"/>
                <a:ext cx="700" cy="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21" name="AutoShape 44"/>
              <p:cNvSpPr/>
              <p:nvPr>
                <p:custDataLst>
                  <p:tags r:id="rId5"/>
                </p:custDataLst>
              </p:nvPr>
            </p:nvSpPr>
            <p:spPr bwMode="auto">
              <a:xfrm>
                <a:off x="10092" y="6416"/>
                <a:ext cx="43" cy="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22" name="AutoShape 45"/>
              <p:cNvSpPr/>
              <p:nvPr>
                <p:custDataLst>
                  <p:tags r:id="rId6"/>
                </p:custDataLst>
              </p:nvPr>
            </p:nvSpPr>
            <p:spPr bwMode="auto">
              <a:xfrm>
                <a:off x="10069" y="6675"/>
                <a:ext cx="89" cy="1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grpSp>
        <p:sp>
          <p:nvSpPr>
            <p:cNvPr id="7" name="文本框 6"/>
            <p:cNvSpPr txBox="1"/>
            <p:nvPr/>
          </p:nvSpPr>
          <p:spPr>
            <a:xfrm>
              <a:off x="7371715" y="2382520"/>
              <a:ext cx="5758180" cy="1060450"/>
            </a:xfrm>
            <a:prstGeom prst="rect">
              <a:avLst/>
            </a:prstGeom>
            <a:noFill/>
            <a:ln w="9525">
              <a:noFill/>
            </a:ln>
          </p:spPr>
          <p:txBody>
            <a:bodyPr wrap="square">
              <a:spAutoFit/>
            </a:bodyPr>
            <a:lstStyle/>
            <a:p>
              <a:pPr indent="0" algn="just" fontAlgn="auto">
                <a:lnSpc>
                  <a:spcPct val="150000"/>
                </a:lnSpc>
              </a:pPr>
              <a:r>
                <a:rPr lang="zh-CN" sz="1400" b="0" dirty="0">
                  <a:latin typeface="微软雅黑" panose="020B0503020204020204" charset="-122"/>
                  <a:ea typeface="微软雅黑" panose="020B0503020204020204" charset="-122"/>
                </a:rPr>
                <a:t>本项目前端使用Vue框架，使用Vue Router来实现路由功能，可以方便地进行页面跳转和管理。使用Vuex进行状态管理。使用Axios进行HTTP请求，可以方便地与后端进行数据交互。</a:t>
              </a:r>
              <a:endParaRPr lang="zh-CN" sz="1400" b="0" dirty="0">
                <a:latin typeface="微软雅黑" panose="020B0503020204020204" charset="-122"/>
                <a:ea typeface="微软雅黑" panose="020B0503020204020204" charset="-122"/>
              </a:endParaRPr>
            </a:p>
          </p:txBody>
        </p:sp>
      </p:grpSp>
      <p:grpSp>
        <p:nvGrpSpPr>
          <p:cNvPr id="11" name="组合 10"/>
          <p:cNvGrpSpPr/>
          <p:nvPr/>
        </p:nvGrpSpPr>
        <p:grpSpPr>
          <a:xfrm>
            <a:off x="3731260" y="3712210"/>
            <a:ext cx="6108065" cy="1182370"/>
            <a:chOff x="2326640" y="3664585"/>
            <a:chExt cx="6108065" cy="1182370"/>
          </a:xfrm>
        </p:grpSpPr>
        <p:sp>
          <p:nvSpPr>
            <p:cNvPr id="14" name="矩形 13"/>
            <p:cNvSpPr/>
            <p:nvPr>
              <p:custDataLst>
                <p:tags r:id="rId7"/>
              </p:custDataLst>
            </p:nvPr>
          </p:nvSpPr>
          <p:spPr>
            <a:xfrm>
              <a:off x="2326640" y="3664585"/>
              <a:ext cx="6108065" cy="11823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38090" y="4045585"/>
              <a:ext cx="539750" cy="504190"/>
              <a:chOff x="7969" y="6203"/>
              <a:chExt cx="700" cy="654"/>
            </a:xfrm>
            <a:solidFill>
              <a:schemeClr val="bg1"/>
            </a:solidFill>
          </p:grpSpPr>
          <p:sp>
            <p:nvSpPr>
              <p:cNvPr id="24" name="AutoShape 110"/>
              <p:cNvSpPr/>
              <p:nvPr>
                <p:custDataLst>
                  <p:tags r:id="rId8"/>
                </p:custDataLst>
              </p:nvPr>
            </p:nvSpPr>
            <p:spPr bwMode="auto">
              <a:xfrm>
                <a:off x="8056" y="6289"/>
                <a:ext cx="525" cy="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25" name="AutoShape 111"/>
              <p:cNvSpPr/>
              <p:nvPr>
                <p:custDataLst>
                  <p:tags r:id="rId9"/>
                </p:custDataLst>
              </p:nvPr>
            </p:nvSpPr>
            <p:spPr bwMode="auto">
              <a:xfrm>
                <a:off x="7969" y="6203"/>
                <a:ext cx="700" cy="6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grpSp>
        <p:sp>
          <p:nvSpPr>
            <p:cNvPr id="8" name="文本框 7"/>
            <p:cNvSpPr txBox="1"/>
            <p:nvPr>
              <p:custDataLst>
                <p:tags r:id="rId10"/>
              </p:custDataLst>
            </p:nvPr>
          </p:nvSpPr>
          <p:spPr>
            <a:xfrm>
              <a:off x="2472690" y="3664585"/>
              <a:ext cx="5855970" cy="1023742"/>
            </a:xfrm>
            <a:prstGeom prst="rect">
              <a:avLst/>
            </a:prstGeom>
            <a:noFill/>
            <a:ln w="9525">
              <a:noFill/>
            </a:ln>
          </p:spPr>
          <p:txBody>
            <a:bodyPr wrap="square">
              <a:spAutoFit/>
            </a:bodyPr>
            <a:lstStyle/>
            <a:p>
              <a:pPr indent="0" algn="just" fontAlgn="auto">
                <a:lnSpc>
                  <a:spcPct val="150000"/>
                </a:lnSpc>
              </a:pPr>
              <a:r>
                <a:rPr lang="zh-CN" sz="1400" dirty="0">
                  <a:latin typeface="微软雅黑" panose="020B0503020204020204" charset="-122"/>
                  <a:ea typeface="微软雅黑" panose="020B0503020204020204" charset="-122"/>
                  <a:sym typeface="+mn-ea"/>
                </a:rPr>
                <a:t>使用</a:t>
              </a:r>
              <a:r>
                <a:rPr lang="en-US" altLang="zh-CN" sz="1400" dirty="0">
                  <a:latin typeface="微软雅黑" panose="020B0503020204020204" charset="-122"/>
                  <a:ea typeface="微软雅黑" panose="020B0503020204020204" charset="-122"/>
                  <a:sym typeface="+mn-ea"/>
                </a:rPr>
                <a:t>Naive UI</a:t>
              </a:r>
              <a:r>
                <a:rPr lang="zh-CN" sz="1400" dirty="0">
                  <a:latin typeface="微软雅黑" panose="020B0503020204020204" charset="-122"/>
                  <a:ea typeface="微软雅黑" panose="020B0503020204020204" charset="-122"/>
                  <a:sym typeface="+mn-ea"/>
                </a:rPr>
                <a:t>作为UI组件库，提供了丰富的组件和样式，可以快速构建美观的界面。使用Less作为CSS预处理器，可以方便地编写可维护的CSS代码。</a:t>
              </a:r>
              <a:endParaRPr lang="zh-CN" sz="1400" b="0" dirty="0">
                <a:latin typeface="微软雅黑" panose="020B0503020204020204" charset="-122"/>
                <a:ea typeface="微软雅黑" panose="020B0503020204020204" charset="-122"/>
                <a:sym typeface="+mn-ea"/>
              </a:endParaRPr>
            </a:p>
          </p:txBody>
        </p:sp>
      </p:grpSp>
      <p:grpSp>
        <p:nvGrpSpPr>
          <p:cNvPr id="5" name="组合 4"/>
          <p:cNvGrpSpPr/>
          <p:nvPr/>
        </p:nvGrpSpPr>
        <p:grpSpPr>
          <a:xfrm>
            <a:off x="3023870" y="5111750"/>
            <a:ext cx="6808470" cy="1182370"/>
            <a:chOff x="5023485" y="5093335"/>
            <a:chExt cx="6808470" cy="1182370"/>
          </a:xfrm>
        </p:grpSpPr>
        <p:sp>
          <p:nvSpPr>
            <p:cNvPr id="15" name="矩形 14"/>
            <p:cNvSpPr/>
            <p:nvPr>
              <p:custDataLst>
                <p:tags r:id="rId11"/>
              </p:custDataLst>
            </p:nvPr>
          </p:nvSpPr>
          <p:spPr>
            <a:xfrm>
              <a:off x="5730875" y="5093335"/>
              <a:ext cx="6101080" cy="11823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AutoShape 112"/>
            <p:cNvSpPr/>
            <p:nvPr>
              <p:custDataLst>
                <p:tags r:id="rId12"/>
              </p:custDataLst>
            </p:nvPr>
          </p:nvSpPr>
          <p:spPr bwMode="auto">
            <a:xfrm>
              <a:off x="5023485" y="5414010"/>
              <a:ext cx="537845" cy="53911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9" name="文本框 8"/>
            <p:cNvSpPr txBox="1"/>
            <p:nvPr/>
          </p:nvSpPr>
          <p:spPr>
            <a:xfrm>
              <a:off x="5876925" y="5151120"/>
              <a:ext cx="5855335" cy="737235"/>
            </a:xfrm>
            <a:prstGeom prst="rect">
              <a:avLst/>
            </a:prstGeom>
            <a:noFill/>
            <a:ln w="9525">
              <a:noFill/>
            </a:ln>
          </p:spPr>
          <p:txBody>
            <a:bodyPr wrap="square">
              <a:spAutoFit/>
            </a:bodyPr>
            <a:lstStyle/>
            <a:p>
              <a:pPr indent="0" algn="just" fontAlgn="auto">
                <a:lnSpc>
                  <a:spcPct val="150000"/>
                </a:lnSpc>
              </a:pPr>
              <a:r>
                <a:rPr lang="zh-CN" sz="1400" b="0">
                  <a:latin typeface="微软雅黑" panose="020B0503020204020204" charset="-122"/>
                  <a:ea typeface="微软雅黑" panose="020B0503020204020204" charset="-122"/>
                </a:rPr>
                <a:t>通过一系列技术和工具，构建了高效高质量的Web前端应用程序。</a:t>
              </a:r>
              <a:endParaRPr lang="zh-CN" sz="1400" b="0">
                <a:latin typeface="微软雅黑" panose="020B0503020204020204" charset="-122"/>
                <a:ea typeface="微软雅黑" panose="020B0503020204020204" charset="-122"/>
              </a:endParaRPr>
            </a:p>
            <a:p>
              <a:pPr indent="0" algn="just" fontAlgn="auto">
                <a:lnSpc>
                  <a:spcPct val="150000"/>
                </a:lnSpc>
              </a:pPr>
              <a:endParaRPr lang="zh-CN" sz="1400" b="0">
                <a:latin typeface="微软雅黑" panose="020B0503020204020204" charset="-122"/>
                <a:ea typeface="微软雅黑" panose="020B0503020204020204" charset="-122"/>
              </a:endParaRPr>
            </a:p>
          </p:txBody>
        </p:sp>
      </p:grpSp>
      <p:pic>
        <p:nvPicPr>
          <p:cNvPr id="27" name="图片 26" descr="1"/>
          <p:cNvPicPr>
            <a:picLocks noChangeAspect="1"/>
          </p:cNvPicPr>
          <p:nvPr/>
        </p:nvPicPr>
        <p:blipFill>
          <a:blip r:embed="rId13"/>
          <a:stretch>
            <a:fillRect/>
          </a:stretch>
        </p:blipFill>
        <p:spPr>
          <a:xfrm>
            <a:off x="1264285" y="2333625"/>
            <a:ext cx="1245870" cy="1245870"/>
          </a:xfrm>
          <a:prstGeom prst="rect">
            <a:avLst/>
          </a:prstGeom>
        </p:spPr>
      </p:pic>
      <p:pic>
        <p:nvPicPr>
          <p:cNvPr id="28" name="图片 27" descr="logo"/>
          <p:cNvPicPr>
            <a:picLocks noChangeAspect="1"/>
          </p:cNvPicPr>
          <p:nvPr/>
        </p:nvPicPr>
        <p:blipFill>
          <a:blip r:embed="rId14"/>
          <a:stretch>
            <a:fillRect/>
          </a:stretch>
        </p:blipFill>
        <p:spPr>
          <a:xfrm>
            <a:off x="894715" y="4104640"/>
            <a:ext cx="2029460" cy="302260"/>
          </a:xfrm>
          <a:prstGeom prst="rect">
            <a:avLst/>
          </a:prstGeom>
        </p:spPr>
      </p:pic>
      <p:pic>
        <p:nvPicPr>
          <p:cNvPr id="16" name="图片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8850" y="5295265"/>
            <a:ext cx="1895475" cy="676275"/>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anose="020B0503020204020204" charset="-122"/>
                <a:ea typeface="微软雅黑" panose="020B0503020204020204" charset="-122"/>
              </a:rPr>
              <a:t>02</a:t>
            </a:r>
            <a:endParaRPr lang="en-US" altLang="zh-CN" sz="1600" dirty="0">
              <a:latin typeface="微软雅黑" panose="020B0503020204020204" charset="-122"/>
              <a:ea typeface="微软雅黑" panose="020B0503020204020204" charset="-122"/>
            </a:endParaRPr>
          </a:p>
        </p:txBody>
      </p:sp>
      <p:grpSp>
        <p:nvGrpSpPr>
          <p:cNvPr id="4" name="组合 3"/>
          <p:cNvGrpSpPr/>
          <p:nvPr/>
        </p:nvGrpSpPr>
        <p:grpSpPr>
          <a:xfrm>
            <a:off x="894715" y="258445"/>
            <a:ext cx="2094865" cy="697230"/>
            <a:chOff x="1503" y="297"/>
            <a:chExt cx="3299" cy="1098"/>
          </a:xfrm>
        </p:grpSpPr>
        <p:sp>
          <p:nvSpPr>
            <p:cNvPr id="2" name="文本框 1"/>
            <p:cNvSpPr txBox="1"/>
            <p:nvPr>
              <p:custDataLst>
                <p:tags r:id="rId1"/>
              </p:custDataLst>
            </p:nvPr>
          </p:nvSpPr>
          <p:spPr>
            <a:xfrm>
              <a:off x="1503" y="297"/>
              <a:ext cx="3299"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系统构建</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1797" y="1009"/>
              <a:ext cx="2538"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System construction</a:t>
              </a:r>
              <a:endParaRPr lang="en-US" altLang="zh-CN" sz="1000" dirty="0">
                <a:latin typeface="微软雅黑" panose="020B0503020204020204" charset="-122"/>
                <a:ea typeface="微软雅黑" panose="020B0503020204020204" charset="-122"/>
                <a:sym typeface="+mn-ea"/>
              </a:endParaRPr>
            </a:p>
          </p:txBody>
        </p:sp>
      </p:grpSp>
      <p:sp>
        <p:nvSpPr>
          <p:cNvPr id="6" name="文本框 5"/>
          <p:cNvSpPr txBox="1"/>
          <p:nvPr/>
        </p:nvSpPr>
        <p:spPr>
          <a:xfrm>
            <a:off x="527685" y="1149985"/>
            <a:ext cx="11240770" cy="704850"/>
          </a:xfrm>
          <a:prstGeom prst="rect">
            <a:avLst/>
          </a:prstGeom>
          <a:noFill/>
          <a:ln w="9525">
            <a:gradFill>
              <a:gsLst>
                <a:gs pos="100000">
                  <a:schemeClr val="accent2">
                    <a:alpha val="100000"/>
                  </a:schemeClr>
                </a:gs>
                <a:gs pos="0">
                  <a:schemeClr val="accent2"/>
                </a:gs>
              </a:gsLst>
              <a:lin ang="0" scaled="1"/>
            </a:gradFill>
          </a:ln>
        </p:spPr>
        <p:txBody>
          <a:bodyPr wrap="square">
            <a:noAutofit/>
          </a:bodyPr>
          <a:lstStyle/>
          <a:p>
            <a:pPr indent="0" algn="ctr" fontAlgn="auto">
              <a:lnSpc>
                <a:spcPct val="150000"/>
              </a:lnSpc>
            </a:pPr>
            <a:r>
              <a:rPr lang="zh-CN" sz="2400" b="0" dirty="0">
                <a:solidFill>
                  <a:schemeClr val="tx1"/>
                </a:solidFill>
                <a:latin typeface="微软雅黑" panose="020B0503020204020204" charset="-122"/>
                <a:ea typeface="微软雅黑" panose="020B0503020204020204" charset="-122"/>
                <a:cs typeface="微软雅黑" panose="020B0503020204020204" charset="-122"/>
              </a:rPr>
              <a:t>《众里寻他》的后端构建技术</a:t>
            </a:r>
            <a:endParaRPr lang="en-US" altLang="zh-CN" sz="2400" b="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矩形 4"/>
          <p:cNvSpPr/>
          <p:nvPr>
            <p:custDataLst>
              <p:tags r:id="rId3"/>
            </p:custDataLst>
          </p:nvPr>
        </p:nvSpPr>
        <p:spPr>
          <a:xfrm>
            <a:off x="3742525" y="2230893"/>
            <a:ext cx="6152636" cy="1512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544955" y="2311786"/>
            <a:ext cx="8115935" cy="1350563"/>
            <a:chOff x="5039360" y="2301626"/>
            <a:chExt cx="8115935" cy="1350563"/>
          </a:xfrm>
        </p:grpSpPr>
        <p:grpSp>
          <p:nvGrpSpPr>
            <p:cNvPr id="8" name="组合 7"/>
            <p:cNvGrpSpPr/>
            <p:nvPr/>
          </p:nvGrpSpPr>
          <p:grpSpPr>
            <a:xfrm>
              <a:off x="5039360" y="2710180"/>
              <a:ext cx="539750" cy="469900"/>
              <a:chOff x="9458" y="6198"/>
              <a:chExt cx="700" cy="609"/>
            </a:xfrm>
            <a:solidFill>
              <a:schemeClr val="bg1"/>
            </a:solidFill>
          </p:grpSpPr>
          <p:sp>
            <p:nvSpPr>
              <p:cNvPr id="10" name="AutoShape 43"/>
              <p:cNvSpPr/>
              <p:nvPr>
                <p:custDataLst>
                  <p:tags r:id="rId4"/>
                </p:custDataLst>
              </p:nvPr>
            </p:nvSpPr>
            <p:spPr bwMode="auto">
              <a:xfrm>
                <a:off x="9458" y="6198"/>
                <a:ext cx="700" cy="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11" name="AutoShape 44"/>
              <p:cNvSpPr/>
              <p:nvPr>
                <p:custDataLst>
                  <p:tags r:id="rId5"/>
                </p:custDataLst>
              </p:nvPr>
            </p:nvSpPr>
            <p:spPr bwMode="auto">
              <a:xfrm>
                <a:off x="10092" y="6416"/>
                <a:ext cx="43" cy="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12" name="AutoShape 45"/>
              <p:cNvSpPr/>
              <p:nvPr>
                <p:custDataLst>
                  <p:tags r:id="rId6"/>
                </p:custDataLst>
              </p:nvPr>
            </p:nvSpPr>
            <p:spPr bwMode="auto">
              <a:xfrm>
                <a:off x="10069" y="6675"/>
                <a:ext cx="89" cy="1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grpSp>
        <p:sp>
          <p:nvSpPr>
            <p:cNvPr id="9" name="文本框 8"/>
            <p:cNvSpPr txBox="1"/>
            <p:nvPr/>
          </p:nvSpPr>
          <p:spPr>
            <a:xfrm>
              <a:off x="7397115" y="2301626"/>
              <a:ext cx="5758180" cy="1350563"/>
            </a:xfrm>
            <a:prstGeom prst="rect">
              <a:avLst/>
            </a:prstGeom>
            <a:noFill/>
            <a:ln w="9525">
              <a:noFill/>
            </a:ln>
          </p:spPr>
          <p:txBody>
            <a:bodyPr wrap="square">
              <a:spAutoFit/>
            </a:bodyPr>
            <a:lstStyle/>
            <a:p>
              <a:pPr indent="0" algn="just" fontAlgn="auto">
                <a:lnSpc>
                  <a:spcPct val="150000"/>
                </a:lnSpc>
              </a:pPr>
              <a:r>
                <a:rPr lang="zh-CN" sz="1400" b="0" dirty="0">
                  <a:latin typeface="+mn-ea"/>
                </a:rPr>
                <a:t>本项目</a:t>
              </a:r>
              <a:r>
                <a:rPr lang="zh-CN" altLang="en-US" sz="1400" b="0" dirty="0">
                  <a:latin typeface="+mn-ea"/>
                </a:rPr>
                <a:t>后端</a:t>
              </a:r>
              <a:r>
                <a:rPr lang="zh-CN" sz="1400" b="0" dirty="0">
                  <a:latin typeface="+mn-ea"/>
                </a:rPr>
                <a:t>使用</a:t>
              </a:r>
              <a:r>
                <a:rPr lang="en-US" altLang="zh-CN" sz="1400" b="0" dirty="0">
                  <a:latin typeface="+mn-ea"/>
                </a:rPr>
                <a:t>Django</a:t>
              </a:r>
              <a:r>
                <a:rPr lang="zh-CN" sz="1400" b="0" dirty="0">
                  <a:latin typeface="+mn-ea"/>
                </a:rPr>
                <a:t>框架，</a:t>
              </a:r>
              <a:r>
                <a:rPr lang="zh-CN" altLang="en-US" sz="1400" b="0" i="0" dirty="0">
                  <a:solidFill>
                    <a:srgbClr val="24292F"/>
                  </a:solidFill>
                  <a:effectLst/>
                  <a:latin typeface="+mn-ea"/>
                </a:rPr>
                <a:t>采用了</a:t>
              </a:r>
              <a:r>
                <a:rPr lang="en-US" altLang="zh-CN" sz="1400" b="0" i="0" dirty="0">
                  <a:solidFill>
                    <a:srgbClr val="24292F"/>
                  </a:solidFill>
                  <a:effectLst/>
                  <a:latin typeface="+mn-ea"/>
                </a:rPr>
                <a:t>MTV</a:t>
              </a:r>
              <a:r>
                <a:rPr lang="zh-CN" altLang="en-US" sz="1400" b="0" i="0" dirty="0">
                  <a:solidFill>
                    <a:srgbClr val="24292F"/>
                  </a:solidFill>
                  <a:effectLst/>
                  <a:latin typeface="+mn-ea"/>
                </a:rPr>
                <a:t>（</a:t>
              </a:r>
              <a:r>
                <a:rPr lang="en-US" altLang="zh-CN" sz="1400" b="0" i="0" dirty="0">
                  <a:solidFill>
                    <a:srgbClr val="24292F"/>
                  </a:solidFill>
                  <a:effectLst/>
                  <a:latin typeface="+mn-ea"/>
                </a:rPr>
                <a:t>Model-Template-View</a:t>
              </a:r>
              <a:r>
                <a:rPr lang="zh-CN" altLang="en-US" sz="1400" b="0" i="0" dirty="0">
                  <a:solidFill>
                    <a:srgbClr val="24292F"/>
                  </a:solidFill>
                  <a:effectLst/>
                  <a:latin typeface="+mn-ea"/>
                </a:rPr>
                <a:t>）的设计模式。模型（</a:t>
              </a:r>
              <a:r>
                <a:rPr lang="en-US" altLang="zh-CN" sz="1400" b="0" i="0" dirty="0">
                  <a:solidFill>
                    <a:srgbClr val="24292F"/>
                  </a:solidFill>
                  <a:effectLst/>
                  <a:latin typeface="+mn-ea"/>
                </a:rPr>
                <a:t>Model</a:t>
              </a:r>
              <a:r>
                <a:rPr lang="zh-CN" altLang="en-US" sz="1400" b="0" i="0" dirty="0">
                  <a:solidFill>
                    <a:srgbClr val="24292F"/>
                  </a:solidFill>
                  <a:effectLst/>
                  <a:latin typeface="+mn-ea"/>
                </a:rPr>
                <a:t>）用于定义数据结构和数据库操作，模板（</a:t>
              </a:r>
              <a:r>
                <a:rPr lang="en-US" altLang="zh-CN" sz="1400" b="0" i="0" dirty="0">
                  <a:solidFill>
                    <a:srgbClr val="24292F"/>
                  </a:solidFill>
                  <a:effectLst/>
                  <a:latin typeface="+mn-ea"/>
                </a:rPr>
                <a:t>Template</a:t>
              </a:r>
              <a:r>
                <a:rPr lang="zh-CN" altLang="en-US" sz="1400" b="0" i="0" dirty="0">
                  <a:solidFill>
                    <a:srgbClr val="24292F"/>
                  </a:solidFill>
                  <a:effectLst/>
                  <a:latin typeface="+mn-ea"/>
                </a:rPr>
                <a:t>）用于定义用户界面的外观和布局，视图（</a:t>
              </a:r>
              <a:r>
                <a:rPr lang="en-US" altLang="zh-CN" sz="1400" b="0" i="0" dirty="0">
                  <a:solidFill>
                    <a:srgbClr val="24292F"/>
                  </a:solidFill>
                  <a:effectLst/>
                  <a:latin typeface="+mn-ea"/>
                </a:rPr>
                <a:t>View</a:t>
              </a:r>
              <a:r>
                <a:rPr lang="zh-CN" altLang="en-US" sz="1400" b="0" i="0" dirty="0">
                  <a:solidFill>
                    <a:srgbClr val="24292F"/>
                  </a:solidFill>
                  <a:effectLst/>
                  <a:latin typeface="+mn-ea"/>
                </a:rPr>
                <a:t>）用于处理用户请求并生成响应。</a:t>
              </a:r>
              <a:endParaRPr lang="zh-CN" sz="1400" b="0" dirty="0">
                <a:latin typeface="+mn-ea"/>
              </a:endParaRPr>
            </a:p>
          </p:txBody>
        </p:sp>
      </p:grpSp>
      <p:grpSp>
        <p:nvGrpSpPr>
          <p:cNvPr id="19" name="组合 18"/>
          <p:cNvGrpSpPr/>
          <p:nvPr/>
        </p:nvGrpSpPr>
        <p:grpSpPr>
          <a:xfrm>
            <a:off x="2989580" y="5356219"/>
            <a:ext cx="6905581" cy="914541"/>
            <a:chOff x="5023485" y="5093335"/>
            <a:chExt cx="6808470" cy="1182370"/>
          </a:xfrm>
        </p:grpSpPr>
        <p:sp>
          <p:nvSpPr>
            <p:cNvPr id="20" name="矩形 19"/>
            <p:cNvSpPr/>
            <p:nvPr>
              <p:custDataLst>
                <p:tags r:id="rId7"/>
              </p:custDataLst>
            </p:nvPr>
          </p:nvSpPr>
          <p:spPr>
            <a:xfrm>
              <a:off x="5730875" y="5093335"/>
              <a:ext cx="6101080" cy="11823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utoShape 112"/>
            <p:cNvSpPr/>
            <p:nvPr>
              <p:custDataLst>
                <p:tags r:id="rId8"/>
              </p:custDataLst>
            </p:nvPr>
          </p:nvSpPr>
          <p:spPr bwMode="auto">
            <a:xfrm>
              <a:off x="5023485" y="5414010"/>
              <a:ext cx="537845" cy="53911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22" name="文本框 21"/>
            <p:cNvSpPr txBox="1"/>
            <p:nvPr/>
          </p:nvSpPr>
          <p:spPr>
            <a:xfrm>
              <a:off x="5876925" y="5151120"/>
              <a:ext cx="5855335" cy="704232"/>
            </a:xfrm>
            <a:prstGeom prst="rect">
              <a:avLst/>
            </a:prstGeom>
            <a:noFill/>
            <a:ln w="9525">
              <a:noFill/>
            </a:ln>
          </p:spPr>
          <p:txBody>
            <a:bodyPr wrap="square">
              <a:spAutoFit/>
            </a:bodyPr>
            <a:lstStyle/>
            <a:p>
              <a:pPr indent="0" algn="just" fontAlgn="auto">
                <a:lnSpc>
                  <a:spcPct val="150000"/>
                </a:lnSpc>
              </a:pPr>
              <a:r>
                <a:rPr lang="en-US" altLang="zh-CN" sz="1400" b="0" i="0" dirty="0">
                  <a:solidFill>
                    <a:srgbClr val="24292F"/>
                  </a:solidFill>
                  <a:effectLst/>
                  <a:latin typeface="Noto Sans SC"/>
                </a:rPr>
                <a:t>MySQL</a:t>
              </a:r>
              <a:r>
                <a:rPr lang="zh-CN" altLang="en-US" sz="1400" b="0" i="0" dirty="0">
                  <a:solidFill>
                    <a:srgbClr val="24292F"/>
                  </a:solidFill>
                  <a:effectLst/>
                  <a:latin typeface="Noto Sans SC"/>
                </a:rPr>
                <a:t>是一种流行的开源关系型数据库管理系统（</a:t>
              </a:r>
              <a:r>
                <a:rPr lang="en-US" altLang="zh-CN" sz="1400" b="0" i="0" dirty="0">
                  <a:solidFill>
                    <a:srgbClr val="24292F"/>
                  </a:solidFill>
                  <a:effectLst/>
                  <a:latin typeface="Noto Sans SC"/>
                </a:rPr>
                <a:t>RDBMS</a:t>
              </a:r>
              <a:r>
                <a:rPr lang="zh-CN" altLang="en-US" sz="1400" b="0" i="0" dirty="0">
                  <a:solidFill>
                    <a:srgbClr val="24292F"/>
                  </a:solidFill>
                  <a:effectLst/>
                  <a:latin typeface="Noto Sans SC"/>
                </a:rPr>
                <a:t>），用于构建后端数据库，存储用户信息、简历信息以及用户及简历的映射关系等。</a:t>
              </a:r>
              <a:endParaRPr lang="zh-CN" sz="1400" b="0" dirty="0">
                <a:latin typeface="微软雅黑" panose="020B0503020204020204" charset="-122"/>
                <a:ea typeface="微软雅黑" panose="020B0503020204020204" charset="-122"/>
              </a:endParaRPr>
            </a:p>
          </p:txBody>
        </p:sp>
      </p:grpSp>
      <p:pic>
        <p:nvPicPr>
          <p:cNvPr id="27" name="图片 26"/>
          <p:cNvPicPr>
            <a:picLocks noChangeAspect="1"/>
          </p:cNvPicPr>
          <p:nvPr/>
        </p:nvPicPr>
        <p:blipFill>
          <a:blip r:embed="rId9"/>
          <a:stretch>
            <a:fillRect/>
          </a:stretch>
        </p:blipFill>
        <p:spPr>
          <a:xfrm>
            <a:off x="1058104" y="2485389"/>
            <a:ext cx="1876687" cy="1000265"/>
          </a:xfrm>
          <a:prstGeom prst="rect">
            <a:avLst/>
          </a:prstGeom>
        </p:spPr>
      </p:pic>
      <p:sp>
        <p:nvSpPr>
          <p:cNvPr id="28" name="矩形 27"/>
          <p:cNvSpPr/>
          <p:nvPr>
            <p:custDataLst>
              <p:tags r:id="rId10"/>
            </p:custDataLst>
          </p:nvPr>
        </p:nvSpPr>
        <p:spPr>
          <a:xfrm>
            <a:off x="3724792" y="3999136"/>
            <a:ext cx="6152636" cy="1010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533690" y="4107069"/>
            <a:ext cx="8164243" cy="723956"/>
            <a:chOff x="5039360" y="2710180"/>
            <a:chExt cx="8164243" cy="723956"/>
          </a:xfrm>
        </p:grpSpPr>
        <p:grpSp>
          <p:nvGrpSpPr>
            <p:cNvPr id="30" name="组合 29"/>
            <p:cNvGrpSpPr/>
            <p:nvPr/>
          </p:nvGrpSpPr>
          <p:grpSpPr>
            <a:xfrm>
              <a:off x="5039360" y="2710180"/>
              <a:ext cx="539750" cy="469900"/>
              <a:chOff x="9458" y="6198"/>
              <a:chExt cx="700" cy="609"/>
            </a:xfrm>
            <a:solidFill>
              <a:schemeClr val="bg1"/>
            </a:solidFill>
          </p:grpSpPr>
          <p:sp>
            <p:nvSpPr>
              <p:cNvPr id="32" name="AutoShape 43"/>
              <p:cNvSpPr/>
              <p:nvPr>
                <p:custDataLst>
                  <p:tags r:id="rId11"/>
                </p:custDataLst>
              </p:nvPr>
            </p:nvSpPr>
            <p:spPr bwMode="auto">
              <a:xfrm>
                <a:off x="9458" y="6198"/>
                <a:ext cx="700" cy="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33" name="AutoShape 44"/>
              <p:cNvSpPr/>
              <p:nvPr>
                <p:custDataLst>
                  <p:tags r:id="rId12"/>
                </p:custDataLst>
              </p:nvPr>
            </p:nvSpPr>
            <p:spPr bwMode="auto">
              <a:xfrm>
                <a:off x="10092" y="6416"/>
                <a:ext cx="43" cy="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sp>
            <p:nvSpPr>
              <p:cNvPr id="34" name="AutoShape 45"/>
              <p:cNvSpPr/>
              <p:nvPr>
                <p:custDataLst>
                  <p:tags r:id="rId13"/>
                </p:custDataLst>
              </p:nvPr>
            </p:nvSpPr>
            <p:spPr bwMode="auto">
              <a:xfrm>
                <a:off x="10069" y="6675"/>
                <a:ext cx="89" cy="1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marL="0" marR="0" lvl="0" indent="0" defTabSz="608965"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endParaRPr>
              </a:p>
            </p:txBody>
          </p:sp>
        </p:grpSp>
        <p:sp>
          <p:nvSpPr>
            <p:cNvPr id="31" name="文本框 30"/>
            <p:cNvSpPr txBox="1"/>
            <p:nvPr/>
          </p:nvSpPr>
          <p:spPr>
            <a:xfrm>
              <a:off x="7445423" y="2729904"/>
              <a:ext cx="5758180" cy="704232"/>
            </a:xfrm>
            <a:prstGeom prst="rect">
              <a:avLst/>
            </a:prstGeom>
            <a:noFill/>
            <a:ln w="9525">
              <a:noFill/>
            </a:ln>
          </p:spPr>
          <p:txBody>
            <a:bodyPr wrap="square">
              <a:spAutoFit/>
            </a:bodyPr>
            <a:lstStyle/>
            <a:p>
              <a:pPr indent="0" algn="just" fontAlgn="auto">
                <a:lnSpc>
                  <a:spcPct val="150000"/>
                </a:lnSpc>
              </a:pPr>
              <a:r>
                <a:rPr lang="en-US" altLang="zh-CN" sz="1400" b="0" i="0" dirty="0">
                  <a:solidFill>
                    <a:srgbClr val="24292F"/>
                  </a:solidFill>
                  <a:effectLst/>
                  <a:latin typeface="+mn-ea"/>
                </a:rPr>
                <a:t>Redis</a:t>
              </a:r>
              <a:r>
                <a:rPr lang="zh-CN" altLang="en-US" sz="1400" b="0" i="0" dirty="0">
                  <a:solidFill>
                    <a:srgbClr val="24292F"/>
                  </a:solidFill>
                  <a:effectLst/>
                  <a:latin typeface="+mn-ea"/>
                </a:rPr>
                <a:t>是一个开源的内存数据结构存储系统，也被称为键值存储数据库。具有高性能和低延迟的特点，用于本项目的缓存、会话存储功能。</a:t>
              </a:r>
              <a:endParaRPr lang="zh-CN" sz="1400" b="0" dirty="0">
                <a:latin typeface="+mn-ea"/>
              </a:endParaRPr>
            </a:p>
          </p:txBody>
        </p:sp>
      </p:grpSp>
      <p:pic>
        <p:nvPicPr>
          <p:cNvPr id="38" name="图片 37"/>
          <p:cNvPicPr>
            <a:picLocks noChangeAspect="1"/>
          </p:cNvPicPr>
          <p:nvPr/>
        </p:nvPicPr>
        <p:blipFill>
          <a:blip r:embed="rId14"/>
          <a:stretch>
            <a:fillRect/>
          </a:stretch>
        </p:blipFill>
        <p:spPr>
          <a:xfrm>
            <a:off x="871159" y="4060352"/>
            <a:ext cx="2358465" cy="794039"/>
          </a:xfrm>
          <a:prstGeom prst="rect">
            <a:avLst/>
          </a:prstGeom>
        </p:spPr>
      </p:pic>
      <p:pic>
        <p:nvPicPr>
          <p:cNvPr id="42" name="图片 41"/>
          <p:cNvPicPr>
            <a:picLocks noChangeAspect="1"/>
          </p:cNvPicPr>
          <p:nvPr/>
        </p:nvPicPr>
        <p:blipFill>
          <a:blip r:embed="rId15"/>
          <a:stretch>
            <a:fillRect/>
          </a:stretch>
        </p:blipFill>
        <p:spPr>
          <a:xfrm>
            <a:off x="887648" y="5222441"/>
            <a:ext cx="2217598" cy="1048319"/>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iconfont-11208-5297042"/>
          <p:cNvSpPr/>
          <p:nvPr/>
        </p:nvSpPr>
        <p:spPr>
          <a:xfrm>
            <a:off x="8923646" y="1441046"/>
            <a:ext cx="6534817" cy="4356099"/>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矩形 13"/>
          <p:cNvSpPr/>
          <p:nvPr/>
        </p:nvSpPr>
        <p:spPr>
          <a:xfrm>
            <a:off x="3987523" y="510663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1588135" y="2711450"/>
            <a:ext cx="5973445" cy="1322070"/>
          </a:xfrm>
          <a:prstGeom prst="rect">
            <a:avLst/>
          </a:prstGeom>
          <a:noFill/>
          <a:effectLst/>
        </p:spPr>
        <p:txBody>
          <a:bodyPr wrap="square" rtlCol="0">
            <a:spAutoFit/>
          </a:bodyPr>
          <a:lstStyle/>
          <a:p>
            <a:pPr algn="dist"/>
            <a:r>
              <a:rPr lang="zh-CN" altLang="en-US" sz="80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主要功能</a:t>
            </a:r>
            <a:endParaRPr lang="en-US" altLang="zh-CN" sz="80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12" name="文本框 11"/>
          <p:cNvSpPr txBox="1"/>
          <p:nvPr/>
        </p:nvSpPr>
        <p:spPr>
          <a:xfrm>
            <a:off x="2574459" y="1677527"/>
            <a:ext cx="3141345" cy="922020"/>
          </a:xfrm>
          <a:prstGeom prst="rect">
            <a:avLst/>
          </a:prstGeom>
          <a:noFill/>
        </p:spPr>
        <p:txBody>
          <a:bodyPr wrap="none" rtlCol="0">
            <a:spAutoFit/>
          </a:bodyPr>
          <a:lstStyle/>
          <a:p>
            <a:pPr algn="ctr"/>
            <a:r>
              <a:rPr lang="en-US" altLang="zh-CN" sz="5400" b="1" dirty="0">
                <a:solidFill>
                  <a:schemeClr val="accent2"/>
                </a:solidFill>
                <a:latin typeface="微软雅黑" panose="020B0503020204020204" charset="-122"/>
                <a:ea typeface="微软雅黑" panose="020B0503020204020204" charset="-122"/>
              </a:rPr>
              <a:t>PART-03</a:t>
            </a:r>
            <a:endParaRPr lang="en-US" altLang="zh-CN" sz="5400" b="1" dirty="0">
              <a:solidFill>
                <a:schemeClr val="accent2"/>
              </a:solidFill>
              <a:latin typeface="微软雅黑" panose="020B0503020204020204" charset="-122"/>
              <a:ea typeface="微软雅黑" panose="020B0503020204020204" charset="-122"/>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custDataLst>
              <p:tags r:id="rId2"/>
            </p:custDataLst>
          </p:nvPr>
        </p:nvSpPr>
        <p:spPr>
          <a:xfrm>
            <a:off x="1637665" y="4144645"/>
            <a:ext cx="5534025" cy="521970"/>
          </a:xfrm>
          <a:prstGeom prst="rect">
            <a:avLst/>
          </a:prstGeom>
          <a:noFill/>
        </p:spPr>
        <p:txBody>
          <a:bodyPr wrap="square" rtlCol="0">
            <a:spAutoFit/>
          </a:bodyPr>
          <a:lstStyle/>
          <a:p>
            <a:pPr algn="ct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sym typeface="+mn-ea"/>
              </a:rPr>
              <a:t>Main Function</a:t>
            </a:r>
            <a:endParaRPr lang="en-US" altLang="zh-CN" sz="2800"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26"/>
          <p:cNvSpPr/>
          <p:nvPr>
            <p:custDataLst>
              <p:tags r:id="rId1"/>
            </p:custDataLst>
          </p:nvPr>
        </p:nvSpPr>
        <p:spPr>
          <a:xfrm>
            <a:off x="0" y="5994400"/>
            <a:ext cx="12192000" cy="863600"/>
          </a:xfrm>
          <a:custGeom>
            <a:avLst/>
            <a:gdLst>
              <a:gd name="connsiteX0" fmla="*/ 5257800 w 12192000"/>
              <a:gd name="connsiteY0" fmla="*/ 8 h 3124208"/>
              <a:gd name="connsiteX1" fmla="*/ 8858250 w 12192000"/>
              <a:gd name="connsiteY1" fmla="*/ 1181108 h 3124208"/>
              <a:gd name="connsiteX2" fmla="*/ 11876017 w 12192000"/>
              <a:gd name="connsiteY2" fmla="*/ 436686 h 3124208"/>
              <a:gd name="connsiteX3" fmla="*/ 12192000 w 12192000"/>
              <a:gd name="connsiteY3" fmla="*/ 343007 h 3124208"/>
              <a:gd name="connsiteX4" fmla="*/ 12192000 w 12192000"/>
              <a:gd name="connsiteY4" fmla="*/ 3124208 h 3124208"/>
              <a:gd name="connsiteX5" fmla="*/ 0 w 12192000"/>
              <a:gd name="connsiteY5" fmla="*/ 3124208 h 3124208"/>
              <a:gd name="connsiteX6" fmla="*/ 0 w 12192000"/>
              <a:gd name="connsiteY6" fmla="*/ 1043128 h 3124208"/>
              <a:gd name="connsiteX7" fmla="*/ 128588 w 12192000"/>
              <a:gd name="connsiteY7" fmla="*/ 1062046 h 3124208"/>
              <a:gd name="connsiteX8" fmla="*/ 1809750 w 12192000"/>
              <a:gd name="connsiteY8" fmla="*/ 1162058 h 3124208"/>
              <a:gd name="connsiteX9" fmla="*/ 5257800 w 12192000"/>
              <a:gd name="connsiteY9" fmla="*/ 8 h 3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124208">
                <a:moveTo>
                  <a:pt x="5257800" y="8"/>
                </a:moveTo>
                <a:cubicBezTo>
                  <a:pt x="6432550" y="3183"/>
                  <a:pt x="7442200" y="1146183"/>
                  <a:pt x="8858250" y="1181108"/>
                </a:cubicBezTo>
                <a:cubicBezTo>
                  <a:pt x="9654778" y="1200754"/>
                  <a:pt x="10842092" y="754269"/>
                  <a:pt x="11876017" y="436686"/>
                </a:cubicBezTo>
                <a:lnTo>
                  <a:pt x="12192000" y="343007"/>
                </a:lnTo>
                <a:lnTo>
                  <a:pt x="12192000" y="3124208"/>
                </a:lnTo>
                <a:lnTo>
                  <a:pt x="0" y="3124208"/>
                </a:lnTo>
                <a:lnTo>
                  <a:pt x="0" y="1043128"/>
                </a:lnTo>
                <a:lnTo>
                  <a:pt x="128588" y="1062046"/>
                </a:lnTo>
                <a:cubicBezTo>
                  <a:pt x="671513" y="1145390"/>
                  <a:pt x="1270000" y="1255721"/>
                  <a:pt x="1809750" y="1162058"/>
                </a:cubicBezTo>
                <a:cubicBezTo>
                  <a:pt x="2889250" y="974733"/>
                  <a:pt x="4083050" y="-3167"/>
                  <a:pt x="5257800" y="8"/>
                </a:cubicBezTo>
                <a:close/>
              </a:path>
            </a:pathLst>
          </a:custGeom>
          <a:solidFill>
            <a:srgbClr val="B48F5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Sans Light" panose="00000400000000000000" pitchFamily="2" charset="-122"/>
              <a:ea typeface="MiSans Light" panose="00000400000000000000" pitchFamily="2" charset="-122"/>
            </a:endParaRPr>
          </a:p>
        </p:txBody>
      </p:sp>
      <p:sp>
        <p:nvSpPr>
          <p:cNvPr id="35" name="椭圆 34"/>
          <p:cNvSpPr/>
          <p:nvPr/>
        </p:nvSpPr>
        <p:spPr>
          <a:xfrm>
            <a:off x="199390" y="258445"/>
            <a:ext cx="627380" cy="627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lt1"/>
                </a:solidFill>
                <a:latin typeface="微软雅黑" panose="020B0503020204020204" charset="-122"/>
                <a:ea typeface="微软雅黑" panose="020B0503020204020204" charset="-122"/>
              </a:rPr>
              <a:t>04</a:t>
            </a:r>
            <a:endParaRPr lang="en-US" altLang="zh-CN" sz="1600" dirty="0">
              <a:solidFill>
                <a:schemeClr val="lt1"/>
              </a:solidFill>
              <a:latin typeface="微软雅黑" panose="020B0503020204020204" charset="-122"/>
              <a:ea typeface="微软雅黑" panose="020B0503020204020204" charset="-122"/>
            </a:endParaRPr>
          </a:p>
        </p:txBody>
      </p:sp>
      <p:grpSp>
        <p:nvGrpSpPr>
          <p:cNvPr id="4" name="组合 3"/>
          <p:cNvGrpSpPr/>
          <p:nvPr/>
        </p:nvGrpSpPr>
        <p:grpSpPr>
          <a:xfrm>
            <a:off x="894715" y="258445"/>
            <a:ext cx="2584450" cy="697230"/>
            <a:chOff x="1503" y="297"/>
            <a:chExt cx="4070" cy="1098"/>
          </a:xfrm>
        </p:grpSpPr>
        <p:sp>
          <p:nvSpPr>
            <p:cNvPr id="2" name="文本框 1"/>
            <p:cNvSpPr txBox="1"/>
            <p:nvPr>
              <p:custDataLst>
                <p:tags r:id="rId2"/>
              </p:custDataLst>
            </p:nvPr>
          </p:nvSpPr>
          <p:spPr>
            <a:xfrm>
              <a:off x="1503" y="297"/>
              <a:ext cx="4070" cy="822"/>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微软雅黑" panose="020B0503020204020204" charset="-122"/>
                  <a:ea typeface="微软雅黑" panose="020B0503020204020204" charset="-122"/>
                  <a:sym typeface="+mn-ea"/>
                </a:rPr>
                <a:t>主要功能</a:t>
              </a:r>
              <a:endParaRPr lang="zh-CN" altLang="en-US" sz="28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1650" y="1009"/>
              <a:ext cx="3776" cy="386"/>
            </a:xfrm>
            <a:prstGeom prst="rect">
              <a:avLst/>
            </a:prstGeom>
            <a:noFill/>
          </p:spPr>
          <p:txBody>
            <a:bodyPr wrap="square" rtlCol="0">
              <a:spAutoFit/>
            </a:bodyPr>
            <a:lstStyle/>
            <a:p>
              <a:pPr algn="dist"/>
              <a:r>
                <a:rPr lang="en-US" altLang="zh-CN" sz="1000" dirty="0">
                  <a:latin typeface="微软雅黑" panose="020B0503020204020204" charset="-122"/>
                  <a:ea typeface="微软雅黑" panose="020B0503020204020204" charset="-122"/>
                  <a:sym typeface="+mn-ea"/>
                </a:rPr>
                <a:t>The main function of the page</a:t>
              </a:r>
              <a:endParaRPr lang="en-US" altLang="zh-CN" sz="1000" dirty="0">
                <a:solidFill>
                  <a:schemeClr val="tx1"/>
                </a:solidFill>
                <a:latin typeface="微软雅黑" panose="020B0503020204020204" charset="-122"/>
                <a:ea typeface="微软雅黑" panose="020B0503020204020204" charset="-122"/>
                <a:sym typeface="+mn-ea"/>
              </a:endParaRPr>
            </a:p>
          </p:txBody>
        </p:sp>
      </p:grpSp>
      <p:grpSp>
        <p:nvGrpSpPr>
          <p:cNvPr id="5" name="组合 4"/>
          <p:cNvGrpSpPr/>
          <p:nvPr/>
        </p:nvGrpSpPr>
        <p:grpSpPr>
          <a:xfrm>
            <a:off x="1509395" y="1073785"/>
            <a:ext cx="9133205" cy="1022350"/>
            <a:chOff x="330200" y="1116965"/>
            <a:chExt cx="5080000" cy="1022350"/>
          </a:xfrm>
        </p:grpSpPr>
        <p:sp>
          <p:nvSpPr>
            <p:cNvPr id="24" name="圆角矩形 23"/>
            <p:cNvSpPr/>
            <p:nvPr/>
          </p:nvSpPr>
          <p:spPr>
            <a:xfrm>
              <a:off x="1861820" y="1116965"/>
              <a:ext cx="1917065" cy="439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登录与</a:t>
              </a: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注册</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330200" y="1636395"/>
              <a:ext cx="5080000" cy="502920"/>
            </a:xfrm>
            <a:prstGeom prst="rect">
              <a:avLst/>
            </a:prstGeom>
            <a:noFill/>
            <a:ln w="9525">
              <a:noFill/>
            </a:ln>
          </p:spPr>
          <p:txBody>
            <a:bodyPr>
              <a:noAutofit/>
            </a:bodyPr>
            <a:lstStyle/>
            <a:p>
              <a:pPr marL="285750" indent="-285750" algn="just"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登录及注册界面是整个网站的入口，登陆后才可使用网站所有功能。</a:t>
              </a:r>
              <a:endParaRPr lang="zh-CN" altLang="en-US" sz="1600" b="0" dirty="0">
                <a:latin typeface="微软雅黑" panose="020B0503020204020204" charset="-122"/>
                <a:ea typeface="微软雅黑" panose="020B0503020204020204" charset="-122"/>
                <a:cs typeface="微软雅黑" panose="020B0503020204020204" charset="-122"/>
              </a:endParaRPr>
            </a:p>
          </p:txBody>
        </p:sp>
      </p:grpSp>
      <p:sp>
        <p:nvSpPr>
          <p:cNvPr id="12" name="文本框 11"/>
          <p:cNvSpPr txBox="1"/>
          <p:nvPr>
            <p:custDataLst>
              <p:tags r:id="rId4"/>
            </p:custDataLst>
          </p:nvPr>
        </p:nvSpPr>
        <p:spPr>
          <a:xfrm>
            <a:off x="455295" y="2275840"/>
            <a:ext cx="4830445" cy="527685"/>
          </a:xfrm>
          <a:prstGeom prst="rect">
            <a:avLst/>
          </a:prstGeom>
          <a:solidFill>
            <a:srgbClr val="B48F57"/>
          </a:solidFill>
          <a:ln w="9525">
            <a:noFill/>
          </a:ln>
        </p:spPr>
        <p:txBody>
          <a:bodyPr wrap="square">
            <a:noAutofit/>
          </a:bodyPr>
          <a:lstStyle/>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登录</a:t>
            </a: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7" name="图片 6" descr="4[7VU]D${KL9%%Y9MIL@%BL"/>
          <p:cNvPicPr>
            <a:picLocks noChangeAspect="1"/>
          </p:cNvPicPr>
          <p:nvPr>
            <p:custDataLst>
              <p:tags r:id="rId5"/>
            </p:custDataLst>
          </p:nvPr>
        </p:nvPicPr>
        <p:blipFill>
          <a:blip r:embed="rId6"/>
          <a:stretch>
            <a:fillRect/>
          </a:stretch>
        </p:blipFill>
        <p:spPr>
          <a:xfrm>
            <a:off x="445135" y="3295650"/>
            <a:ext cx="4815205" cy="2590800"/>
          </a:xfrm>
          <a:prstGeom prst="rect">
            <a:avLst/>
          </a:prstGeom>
        </p:spPr>
      </p:pic>
      <p:sp>
        <p:nvSpPr>
          <p:cNvPr id="8" name="文本框 7"/>
          <p:cNvSpPr txBox="1"/>
          <p:nvPr>
            <p:custDataLst>
              <p:tags r:id="rId7"/>
            </p:custDataLst>
          </p:nvPr>
        </p:nvSpPr>
        <p:spPr>
          <a:xfrm>
            <a:off x="6298565" y="2275840"/>
            <a:ext cx="4830445" cy="527685"/>
          </a:xfrm>
          <a:prstGeom prst="rect">
            <a:avLst/>
          </a:prstGeom>
          <a:solidFill>
            <a:srgbClr val="B48F57"/>
          </a:solidFill>
          <a:ln w="9525">
            <a:noFill/>
          </a:ln>
        </p:spPr>
        <p:txBody>
          <a:bodyPr wrap="square">
            <a:noAutofit/>
          </a:bodyPr>
          <a:p>
            <a:pPr indent="0" algn="ctr" fontAlgn="auto">
              <a:lnSpc>
                <a:spcPct val="150000"/>
              </a:lnSpc>
            </a:pPr>
            <a:r>
              <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注册界面</a:t>
            </a:r>
            <a:endParaRPr lang="zh-CN" altLang="en-US" sz="1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5" name="图片 14" descr="ZI2KV9`NXY2K1P3UA`INU6Y"/>
          <p:cNvPicPr>
            <a:picLocks noChangeAspect="1"/>
          </p:cNvPicPr>
          <p:nvPr>
            <p:custDataLst>
              <p:tags r:id="rId8"/>
            </p:custDataLst>
          </p:nvPr>
        </p:nvPicPr>
        <p:blipFill>
          <a:blip r:embed="rId9"/>
          <a:stretch>
            <a:fillRect/>
          </a:stretch>
        </p:blipFill>
        <p:spPr>
          <a:xfrm>
            <a:off x="6256020" y="3295650"/>
            <a:ext cx="4872990" cy="262509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10800,&quot;width&quot;:19197.025196850394}"/>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ISLIDE.TEMPLATE" val="https://www.islide.cc;"/>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ISLIDE.TEMPLATE" val="https://www.islide.cc;"/>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ISLIDE.TEMPLATE" val="https://www.islide.cc;"/>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ISLIDE.TEMPLATE" val="https://www.islide.cc;"/>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ISLIDE.TEMPLATE" val="https://www.islide.cc;"/>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ISLIDE.TEMPLATE" val="https://www.islide.cc;"/>
</p:tagLst>
</file>

<file path=ppt/tags/tag165.xml><?xml version="1.0" encoding="utf-8"?>
<p:tagLst xmlns:p="http://schemas.openxmlformats.org/presentationml/2006/main">
  <p:tag name="KSO_WM_UNIT_PLACING_PICTURE_USER_VIEWPORT" val="{&quot;height&quot;:10800,&quot;width&quot;:19197.025196850394}"/>
</p:tagLst>
</file>

<file path=ppt/tags/tag166.xml><?xml version="1.0" encoding="utf-8"?>
<p:tagLst xmlns:p="http://schemas.openxmlformats.org/presentationml/2006/main">
  <p:tag name="KSO_WPP_MARK_KEY" val="61eba083-cde4-4114-8d06-c1ed793eb102"/>
  <p:tag name="COMMONDATA" val="eyJoZGlkIjoiNjU2YWEwNjg0ODYxYjA0NzJhYzZmODNkYmE2ZThjNWQifQ=="/>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ISLIDE.TEMPLATE" val="https://www.islide.cc;"/>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ISLIDE.TEMPLATE" val="https://www.islide.cc;"/>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ISLIDE.TEMPLATE" val="https://www.islide.cc;"/>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ISLIDE.TEMPLATE" val="https://www.islide.cc;"/>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ISLIDE.TEMPLATE" val="https://www.islide.cc;"/>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ISLIDE.TEMPLATE" val="https://www.islide.cc;"/>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ISLIDE.TEMPLATE" val="https://www.islide.cc;"/>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ISLIDE.TEMPLATE" val="https://www.islide.cc;"/>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ISLIDE.TEMPLATE" val="https://www.islide.cc;"/>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79">
      <a:dk1>
        <a:sysClr val="windowText" lastClr="000000"/>
      </a:dk1>
      <a:lt1>
        <a:sysClr val="window" lastClr="FFFFFF"/>
      </a:lt1>
      <a:dk2>
        <a:srgbClr val="44546A"/>
      </a:dk2>
      <a:lt2>
        <a:srgbClr val="E7E6E6"/>
      </a:lt2>
      <a:accent1>
        <a:srgbClr val="011557"/>
      </a:accent1>
      <a:accent2>
        <a:srgbClr val="B48F57"/>
      </a:accent2>
      <a:accent3>
        <a:srgbClr val="A5A5A5"/>
      </a:accent3>
      <a:accent4>
        <a:srgbClr val="FFC000"/>
      </a:accent4>
      <a:accent5>
        <a:srgbClr val="4472C4"/>
      </a:accent5>
      <a:accent6>
        <a:srgbClr val="70AD47"/>
      </a:accent6>
      <a:hlink>
        <a:srgbClr val="0563C1"/>
      </a:hlink>
      <a:folHlink>
        <a:srgbClr val="954F72"/>
      </a:folHlink>
    </a:clrScheme>
    <a:fontScheme name="ldy4i51f">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2583</Words>
  <Application>WPS 演示</Application>
  <PresentationFormat>宽屏</PresentationFormat>
  <Paragraphs>270</Paragraphs>
  <Slides>22</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汉仪综艺体简</vt:lpstr>
      <vt:lpstr>微软雅黑</vt:lpstr>
      <vt:lpstr>思源宋体 Heavy</vt:lpstr>
      <vt:lpstr>MiSans Light</vt:lpstr>
      <vt:lpstr>Calibri</vt:lpstr>
      <vt:lpstr>Noto Sans SC</vt:lpstr>
      <vt:lpstr>Segoe Print</vt:lpstr>
      <vt:lpstr>Times New Roman</vt:lpstr>
      <vt:lpstr>思源黑体</vt:lpstr>
      <vt:lpstr>黑体</vt:lpstr>
      <vt:lpstr>Arial Unicode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小鬼谷子</dc:creator>
  <cp:lastModifiedBy>金cg</cp:lastModifiedBy>
  <cp:revision>119</cp:revision>
  <dcterms:created xsi:type="dcterms:W3CDTF">2023-03-15T05:29:00Z</dcterms:created>
  <dcterms:modified xsi:type="dcterms:W3CDTF">2023-07-10T07:25:40Z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385D7A2C5C924C93853FA7E13A6F2B44</vt:lpwstr>
  </property>
  <property fmtid="{D5CDD505-2E9C-101B-9397-08002B2CF9AE}" pid="3" name="KSOProductBuildVer">
    <vt:lpwstr>2052-11.1.0.14309</vt:lpwstr>
  </property>
</Properties>
</file>